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5" autoAdjust="0"/>
    <p:restoredTop sz="94619" autoAdjust="0"/>
  </p:normalViewPr>
  <p:slideViewPr>
    <p:cSldViewPr>
      <p:cViewPr varScale="1">
        <p:scale>
          <a:sx n="72" d="100"/>
          <a:sy n="72" d="100"/>
        </p:scale>
        <p:origin x="-1470" y="-96"/>
      </p:cViewPr>
      <p:guideLst>
        <p:guide orient="horz" pos="2160"/>
        <p:guide pos="2880"/>
      </p:guideLst>
    </p:cSldViewPr>
  </p:slideViewPr>
  <p:outlineViewPr>
    <p:cViewPr>
      <p:scale>
        <a:sx n="33" d="100"/>
        <a:sy n="33" d="100"/>
      </p:scale>
      <p:origin x="0" y="483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325176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140545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734516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3237197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3699088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3437854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20032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735605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235071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3467256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61FB1A-A5F6-4D2A-9F5D-00C213397F00}" type="datetimeFigureOut">
              <a:rPr lang="es-ES" smtClean="0"/>
              <a:t>10/12/2016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1342DE-5B6F-41C7-8F5D-2CCCC258EF9E}" type="slidenum">
              <a:rPr lang="es-ES" smtClean="0"/>
              <a:t>‹Nº›</a:t>
            </a:fld>
            <a:endParaRPr lang="es-ES"/>
          </a:p>
        </p:txBody>
      </p:sp>
    </p:spTree>
    <p:extLst>
      <p:ext uri="{BB962C8B-B14F-4D97-AF65-F5344CB8AC3E}">
        <p14:creationId xmlns:p14="http://schemas.microsoft.com/office/powerpoint/2010/main" val="883197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1FB1A-A5F6-4D2A-9F5D-00C213397F00}" type="datetimeFigureOut">
              <a:rPr lang="es-ES" smtClean="0"/>
              <a:t>10/12/2016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342DE-5B6F-41C7-8F5D-2CCCC258EF9E}" type="slidenum">
              <a:rPr lang="es-ES" smtClean="0"/>
              <a:t>‹Nº›</a:t>
            </a:fld>
            <a:endParaRPr lang="es-ES"/>
          </a:p>
        </p:txBody>
      </p:sp>
    </p:spTree>
    <p:extLst>
      <p:ext uri="{BB962C8B-B14F-4D97-AF65-F5344CB8AC3E}">
        <p14:creationId xmlns:p14="http://schemas.microsoft.com/office/powerpoint/2010/main" val="2153607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es.wikipedia.org/wiki/Fisiol%C3%B3gico" TargetMode="External"/><Relationship Id="rId13" Type="http://schemas.openxmlformats.org/officeDocument/2006/relationships/hyperlink" Target="https://es.wikipedia.org/wiki/Tejido_cartilaginoso" TargetMode="External"/><Relationship Id="rId3" Type="http://schemas.openxmlformats.org/officeDocument/2006/relationships/hyperlink" Target="https://es.wikipedia.org/wiki/M%C3%BAsculo" TargetMode="External"/><Relationship Id="rId7" Type="http://schemas.openxmlformats.org/officeDocument/2006/relationships/hyperlink" Target="https://es.wikipedia.org/wiki/Ox%C3%ADgeno" TargetMode="External"/><Relationship Id="rId12" Type="http://schemas.openxmlformats.org/officeDocument/2006/relationships/hyperlink" Target="https://es.wikipedia.org/wiki/Tejido_muscular" TargetMode="External"/><Relationship Id="rId2" Type="http://schemas.openxmlformats.org/officeDocument/2006/relationships/hyperlink" Target="https://es.wikipedia.org/wiki/Ejercicio_f%C3%ADsico" TargetMode="External"/><Relationship Id="rId1" Type="http://schemas.openxmlformats.org/officeDocument/2006/relationships/slideLayout" Target="../slideLayouts/slideLayout2.xml"/><Relationship Id="rId6" Type="http://schemas.openxmlformats.org/officeDocument/2006/relationships/hyperlink" Target="https://es.wikipedia.org/wiki/Frecuencia_respiratoria" TargetMode="External"/><Relationship Id="rId11" Type="http://schemas.openxmlformats.org/officeDocument/2006/relationships/hyperlink" Target="https://es.wikipedia.org/wiki/Equilibrismo" TargetMode="External"/><Relationship Id="rId5" Type="http://schemas.openxmlformats.org/officeDocument/2006/relationships/hyperlink" Target="https://es.wikipedia.org/wiki/Ritmo_card%C3%ADaco" TargetMode="External"/><Relationship Id="rId10" Type="http://schemas.openxmlformats.org/officeDocument/2006/relationships/hyperlink" Target="https://es.wikipedia.org/wiki/Coordinaci%C3%B3n_muscular" TargetMode="External"/><Relationship Id="rId4" Type="http://schemas.openxmlformats.org/officeDocument/2006/relationships/hyperlink" Target="https://es.wikipedia.org/wiki/Articulaci%C3%B3n_(anatom%C3%ADa)" TargetMode="External"/><Relationship Id="rId9" Type="http://schemas.openxmlformats.org/officeDocument/2006/relationships/hyperlink" Target="https://es.wikipedia.org/wiki/F%C3%ADsico"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s.wikipedia.org/wiki/Articulaciones" TargetMode="External"/><Relationship Id="rId2" Type="http://schemas.openxmlformats.org/officeDocument/2006/relationships/hyperlink" Target="https://es.wikipedia.org/wiki/M%C3%BAsculos" TargetMode="External"/><Relationship Id="rId1" Type="http://schemas.openxmlformats.org/officeDocument/2006/relationships/slideLayout" Target="../slideLayouts/slideLayout2.xml"/><Relationship Id="rId4" Type="http://schemas.openxmlformats.org/officeDocument/2006/relationships/hyperlink" Target="https://es.wikipedia.org/wiki/M%C3%BAscul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s.wikipedia.org/wiki/Juegos_Ol%C3%ADmpicos" TargetMode="External"/><Relationship Id="rId2" Type="http://schemas.openxmlformats.org/officeDocument/2006/relationships/hyperlink" Target="https://es.wikipedia.org/wiki/Agua"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hyperlink" Target="https://es.wikipedia.org/wiki/Federaci%C3%B3n_Internacional_de_Halterofilia" TargetMode="External"/><Relationship Id="rId13" Type="http://schemas.openxmlformats.org/officeDocument/2006/relationships/hyperlink" Target="https://es.wikipedia.org/wiki/Juegos_Ol%C3%ADmpicos_de_Amberes_1920" TargetMode="External"/><Relationship Id="rId3" Type="http://schemas.openxmlformats.org/officeDocument/2006/relationships/hyperlink" Target="https://es.wikipedia.org/wiki/Arrancada" TargetMode="External"/><Relationship Id="rId7" Type="http://schemas.openxmlformats.org/officeDocument/2006/relationships/hyperlink" Target="https://es.wikipedia.org/wiki/1905" TargetMode="External"/><Relationship Id="rId12" Type="http://schemas.openxmlformats.org/officeDocument/2006/relationships/hyperlink" Target="https://es.wikipedia.org/wiki/1908" TargetMode="External"/><Relationship Id="rId2" Type="http://schemas.openxmlformats.org/officeDocument/2006/relationships/hyperlink" Target="https://es.wikipedia.org/wiki/Deporte" TargetMode="External"/><Relationship Id="rId1" Type="http://schemas.openxmlformats.org/officeDocument/2006/relationships/slideLayout" Target="../slideLayouts/slideLayout2.xml"/><Relationship Id="rId6" Type="http://schemas.openxmlformats.org/officeDocument/2006/relationships/hyperlink" Target="https://es.wikipedia.org/wiki/Siglo_XIX" TargetMode="External"/><Relationship Id="rId11" Type="http://schemas.openxmlformats.org/officeDocument/2006/relationships/hyperlink" Target="https://es.wikipedia.org/wiki/Juegos_Ol%C3%ADmpicos_de_Saint_Louis_1904" TargetMode="External"/><Relationship Id="rId5" Type="http://schemas.openxmlformats.org/officeDocument/2006/relationships/hyperlink" Target="https://es.wikipedia.org/wiki/Europa" TargetMode="External"/><Relationship Id="rId10" Type="http://schemas.openxmlformats.org/officeDocument/2006/relationships/hyperlink" Target="https://es.wikipedia.org/wiki/Juegos_Ol%C3%ADmpicos_de_Atenas_1896" TargetMode="External"/><Relationship Id="rId4" Type="http://schemas.openxmlformats.org/officeDocument/2006/relationships/hyperlink" Target="https://es.wikipedia.org/wiki/Dos_tiempos" TargetMode="External"/><Relationship Id="rId9" Type="http://schemas.openxmlformats.org/officeDocument/2006/relationships/hyperlink" Target="https://es.wikipedia.org/wiki/Deportes_ol%C3%ADmpicos" TargetMode="External"/><Relationship Id="rId14" Type="http://schemas.openxmlformats.org/officeDocument/2006/relationships/hyperlink" Target="https://es.wikipedia.org/wiki/Juegos_Ol%C3%ADmpicos_de_S%C3%ADdney_2000"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es.wikipedia.org/wiki/Halterofilia" TargetMode="External"/><Relationship Id="rId13" Type="http://schemas.openxmlformats.org/officeDocument/2006/relationships/hyperlink" Target="https://es.wikipedia.org/wiki/Campeonato_Europeo_de_Halterofilia_de_2015" TargetMode="External"/><Relationship Id="rId3" Type="http://schemas.openxmlformats.org/officeDocument/2006/relationships/hyperlink" Target="https://es.wikipedia.org/wiki/Ponferrada" TargetMode="External"/><Relationship Id="rId7" Type="http://schemas.openxmlformats.org/officeDocument/2006/relationships/hyperlink" Target="https://es.wikipedia.org/wiki/Espa%C3%B1a" TargetMode="External"/><Relationship Id="rId12" Type="http://schemas.openxmlformats.org/officeDocument/2006/relationships/hyperlink" Target="https://es.wikipedia.org/wiki/Campeonato_Europeo_de_Halterofilia_de_2014" TargetMode="External"/><Relationship Id="rId17" Type="http://schemas.openxmlformats.org/officeDocument/2006/relationships/image" Target="../media/image4.jpg"/><Relationship Id="rId2" Type="http://schemas.openxmlformats.org/officeDocument/2006/relationships/hyperlink" Target="https://es.wikipedia.org/wiki/Deportes_de_fuerza" TargetMode="External"/><Relationship Id="rId16" Type="http://schemas.openxmlformats.org/officeDocument/2006/relationships/hyperlink" Target="https://es.wikipedia.org/wiki/Halterofilia_en_los_Juegos_Ol%C3%ADmpicos_de_Londres_2012" TargetMode="External"/><Relationship Id="rId1" Type="http://schemas.openxmlformats.org/officeDocument/2006/relationships/slideLayout" Target="../slideLayouts/slideLayout2.xml"/><Relationship Id="rId6" Type="http://schemas.openxmlformats.org/officeDocument/2006/relationships/hyperlink" Target="https://es.wikipedia.org/wiki/1985" TargetMode="External"/><Relationship Id="rId11" Type="http://schemas.openxmlformats.org/officeDocument/2006/relationships/hyperlink" Target="https://es.wikipedia.org/wiki/Campeonato_Europeo_de_Halterofilia" TargetMode="External"/><Relationship Id="rId5" Type="http://schemas.openxmlformats.org/officeDocument/2006/relationships/hyperlink" Target="https://es.wikipedia.org/wiki/10_de_febrero" TargetMode="External"/><Relationship Id="rId15" Type="http://schemas.openxmlformats.org/officeDocument/2006/relationships/hyperlink" Target="https://es.wikipedia.org/wiki/Halterofilia_en_los_Juegos_Ol%C3%ADmpicos_de_Pek%C3%ADn_2008" TargetMode="External"/><Relationship Id="rId10" Type="http://schemas.openxmlformats.org/officeDocument/2006/relationships/hyperlink" Target="https://es.wikipedia.org/wiki/Campeonato_Mundial_de_Halterofilia_de_2013" TargetMode="External"/><Relationship Id="rId4" Type="http://schemas.openxmlformats.org/officeDocument/2006/relationships/hyperlink" Target="https://es.wikipedia.org/wiki/Provincia_de_Le%C3%B3n" TargetMode="External"/><Relationship Id="rId9" Type="http://schemas.openxmlformats.org/officeDocument/2006/relationships/hyperlink" Target="https://es.wikipedia.org/wiki/Halterofilia_en_los_Juegos_Ol%C3%ADmpicos_de_R%C3%ADo_de_Janeiro_2016" TargetMode="External"/><Relationship Id="rId14" Type="http://schemas.openxmlformats.org/officeDocument/2006/relationships/hyperlink" Target="https://es.wikipedia.org/wiki/Juegos_Ol%C3%ADmpico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s.wikipedia.org/wiki/M%C3%BAsculos" TargetMode="External"/><Relationship Id="rId2" Type="http://schemas.openxmlformats.org/officeDocument/2006/relationships/hyperlink" Target="https://es.wikipedia.org/wiki/Ejercicio" TargetMode="External"/><Relationship Id="rId1" Type="http://schemas.openxmlformats.org/officeDocument/2006/relationships/slideLayout" Target="../slideLayouts/slideLayout2.xml"/><Relationship Id="rId6" Type="http://schemas.openxmlformats.org/officeDocument/2006/relationships/hyperlink" Target="https://es.wikipedia.org/wiki/%C3%81cido_l%C3%A1ctico" TargetMode="External"/><Relationship Id="rId5" Type="http://schemas.openxmlformats.org/officeDocument/2006/relationships/hyperlink" Target="https://es.wikipedia.org/wiki/Articulaci%C3%B3n_(anatom%C3%ADa)" TargetMode="External"/><Relationship Id="rId4" Type="http://schemas.openxmlformats.org/officeDocument/2006/relationships/hyperlink" Target="https://es.wikipedia.org/wiki/Motilida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s.wikipedia.org/wiki/Estiramiento" TargetMode="External"/><Relationship Id="rId2" Type="http://schemas.openxmlformats.org/officeDocument/2006/relationships/hyperlink" Target="https://es.wikipedia.org/wiki/M%C3%BAsculo" TargetMode="External"/><Relationship Id="rId1" Type="http://schemas.openxmlformats.org/officeDocument/2006/relationships/slideLayout" Target="../slideLayouts/slideLayout2.xml"/><Relationship Id="rId4" Type="http://schemas.openxmlformats.org/officeDocument/2006/relationships/hyperlink" Target="https://es.wikipedia.org/wiki/Articulaci%C3%B3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s.wikipedia.org/wiki/Edad" TargetMode="External"/><Relationship Id="rId2" Type="http://schemas.openxmlformats.org/officeDocument/2006/relationships/hyperlink" Target="https://es.wikipedia.org/wiki/Ge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es.wikipedia.org/wiki/Hipertrofia_muscular"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541784" y="1628800"/>
            <a:ext cx="7772400" cy="2259682"/>
          </a:xfrm>
        </p:spPr>
        <p:txBody>
          <a:bodyPr>
            <a:noAutofit/>
          </a:bodyPr>
          <a:lstStyle/>
          <a:p>
            <a:r>
              <a:rPr lang="es-ES" sz="5400" dirty="0" smtClean="0">
                <a:solidFill>
                  <a:srgbClr val="00B0F0"/>
                </a:solidFill>
              </a:rPr>
              <a:t>EL DEPORTE </a:t>
            </a:r>
            <a:r>
              <a:rPr lang="es-ES" sz="5400" smtClean="0">
                <a:solidFill>
                  <a:srgbClr val="00B0F0"/>
                </a:solidFill>
              </a:rPr>
              <a:t>Y </a:t>
            </a:r>
            <a:r>
              <a:rPr lang="es-ES" sz="5400" smtClean="0">
                <a:solidFill>
                  <a:srgbClr val="00B0F0"/>
                </a:solidFill>
              </a:rPr>
              <a:t>SUS PREPARACIONES    </a:t>
            </a:r>
            <a:r>
              <a:rPr lang="es-ES" sz="5400" dirty="0">
                <a:solidFill>
                  <a:srgbClr val="00B0F0"/>
                </a:solidFill>
              </a:rPr>
              <a:t/>
            </a:r>
            <a:br>
              <a:rPr lang="es-ES" sz="5400" dirty="0">
                <a:solidFill>
                  <a:srgbClr val="00B0F0"/>
                </a:solidFill>
              </a:rPr>
            </a:br>
            <a:r>
              <a:rPr lang="es-ES" sz="5400" dirty="0" smtClean="0">
                <a:solidFill>
                  <a:srgbClr val="00B0F0"/>
                </a:solidFill>
              </a:rPr>
              <a:t/>
            </a:r>
            <a:br>
              <a:rPr lang="es-ES" sz="5400" dirty="0" smtClean="0">
                <a:solidFill>
                  <a:srgbClr val="00B0F0"/>
                </a:solidFill>
              </a:rPr>
            </a:br>
            <a:r>
              <a:rPr lang="es-ES" sz="5400" dirty="0">
                <a:solidFill>
                  <a:srgbClr val="00B0F0"/>
                </a:solidFill>
              </a:rPr>
              <a:t/>
            </a:r>
            <a:br>
              <a:rPr lang="es-ES" sz="5400" dirty="0">
                <a:solidFill>
                  <a:srgbClr val="00B0F0"/>
                </a:solidFill>
              </a:rPr>
            </a:br>
            <a:r>
              <a:rPr lang="es-ES" sz="5400" dirty="0" smtClean="0">
                <a:solidFill>
                  <a:srgbClr val="00B0F0"/>
                </a:solidFill>
              </a:rPr>
              <a:t/>
            </a:r>
            <a:br>
              <a:rPr lang="es-ES" sz="5400" dirty="0" smtClean="0">
                <a:solidFill>
                  <a:srgbClr val="00B0F0"/>
                </a:solidFill>
              </a:rPr>
            </a:br>
            <a:r>
              <a:rPr lang="es-ES" sz="4000" dirty="0" smtClean="0">
                <a:solidFill>
                  <a:srgbClr val="FF0000"/>
                </a:solidFill>
              </a:rPr>
              <a:t>IÑIGO MONTES PRADA 6ºB</a:t>
            </a:r>
            <a:endParaRPr lang="es-ES" sz="5400" dirty="0">
              <a:solidFill>
                <a:srgbClr val="FF0000"/>
              </a:solidFill>
            </a:endParaRPr>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2060848"/>
            <a:ext cx="3888432" cy="2016224"/>
          </a:xfrm>
          <a:prstGeom prst="rect">
            <a:avLst/>
          </a:prstGeom>
        </p:spPr>
      </p:pic>
    </p:spTree>
    <p:extLst>
      <p:ext uri="{BB962C8B-B14F-4D97-AF65-F5344CB8AC3E}">
        <p14:creationId xmlns:p14="http://schemas.microsoft.com/office/powerpoint/2010/main" val="216947451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rgbClr val="FF0000"/>
                </a:solidFill>
              </a:rPr>
              <a:t>ÍNDICE</a:t>
            </a:r>
            <a:endParaRPr lang="es-ES" dirty="0">
              <a:solidFill>
                <a:srgbClr val="FF0000"/>
              </a:solidFill>
            </a:endParaRPr>
          </a:p>
        </p:txBody>
      </p:sp>
      <p:sp>
        <p:nvSpPr>
          <p:cNvPr id="3" name="2 Marcador de contenido"/>
          <p:cNvSpPr>
            <a:spLocks noGrp="1"/>
          </p:cNvSpPr>
          <p:nvPr>
            <p:ph idx="1"/>
          </p:nvPr>
        </p:nvSpPr>
        <p:spPr/>
        <p:txBody>
          <a:bodyPr/>
          <a:lstStyle/>
          <a:p>
            <a:r>
              <a:rPr lang="es-ES" dirty="0" smtClean="0"/>
              <a:t>1. EL CALENTAMIENTO EN LA PRÁCTICA DEPORTIVA.</a:t>
            </a:r>
          </a:p>
          <a:p>
            <a:endParaRPr lang="es-ES" dirty="0"/>
          </a:p>
          <a:p>
            <a:r>
              <a:rPr lang="es-ES" dirty="0" smtClean="0"/>
              <a:t>2. DEPORTES DE FUERZA Y ALGÚN/A DEPORTISTA CONOCIDO/A.</a:t>
            </a:r>
          </a:p>
          <a:p>
            <a:endParaRPr lang="es-ES" dirty="0"/>
          </a:p>
          <a:p>
            <a:r>
              <a:rPr lang="es-ES" dirty="0" smtClean="0"/>
              <a:t>3. FLEXIBILIDAD Y ESTIRAMIENTOS.</a:t>
            </a:r>
            <a:endParaRPr lang="es-ES" dirty="0"/>
          </a:p>
        </p:txBody>
      </p:sp>
    </p:spTree>
    <p:extLst>
      <p:ext uri="{BB962C8B-B14F-4D97-AF65-F5344CB8AC3E}">
        <p14:creationId xmlns:p14="http://schemas.microsoft.com/office/powerpoint/2010/main" val="414808394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FF0000"/>
                </a:solidFill>
              </a:rPr>
              <a:t>1. EL CALENTAMIENTO EN LA PRÁCTICA DEPORTIVA</a:t>
            </a:r>
            <a:endParaRPr lang="es-ES" dirty="0">
              <a:solidFill>
                <a:srgbClr val="FF0000"/>
              </a:solidFill>
            </a:endParaRPr>
          </a:p>
        </p:txBody>
      </p:sp>
      <p:sp>
        <p:nvSpPr>
          <p:cNvPr id="3" name="2 Marcador de contenido"/>
          <p:cNvSpPr>
            <a:spLocks noGrp="1"/>
          </p:cNvSpPr>
          <p:nvPr>
            <p:ph idx="1"/>
          </p:nvPr>
        </p:nvSpPr>
        <p:spPr>
          <a:xfrm>
            <a:off x="251520" y="1628800"/>
            <a:ext cx="8784976" cy="4525963"/>
          </a:xfrm>
        </p:spPr>
        <p:txBody>
          <a:bodyPr>
            <a:normAutofit fontScale="85000" lnSpcReduction="20000"/>
          </a:bodyPr>
          <a:lstStyle/>
          <a:p>
            <a:pPr marL="0" indent="0" algn="just">
              <a:buNone/>
            </a:pPr>
            <a:r>
              <a:rPr lang="es-ES" sz="1900" dirty="0" smtClean="0"/>
              <a:t>El </a:t>
            </a:r>
            <a:r>
              <a:rPr lang="es-ES" sz="1900" b="1" dirty="0" smtClean="0"/>
              <a:t>calentamiento deportivo</a:t>
            </a:r>
            <a:r>
              <a:rPr lang="es-ES" sz="1900" dirty="0" smtClean="0"/>
              <a:t> es el conjunto de </a:t>
            </a:r>
            <a:r>
              <a:rPr lang="es-ES" sz="1900" dirty="0" smtClean="0">
                <a:hlinkClick r:id="rId2" tooltip="Ejercicio físico"/>
              </a:rPr>
              <a:t>ejercicios</a:t>
            </a:r>
            <a:r>
              <a:rPr lang="es-ES" sz="1900" dirty="0" smtClean="0"/>
              <a:t> de todos los </a:t>
            </a:r>
            <a:r>
              <a:rPr lang="es-ES" sz="1900" dirty="0" smtClean="0">
                <a:hlinkClick r:id="rId3" tooltip="Músculo"/>
              </a:rPr>
              <a:t>músculos</a:t>
            </a:r>
            <a:r>
              <a:rPr lang="es-ES" sz="1900" dirty="0" smtClean="0"/>
              <a:t> y </a:t>
            </a:r>
            <a:r>
              <a:rPr lang="es-ES" sz="1900" dirty="0" smtClean="0">
                <a:hlinkClick r:id="rId4" tooltip="Articulación (anatomía)"/>
              </a:rPr>
              <a:t>articulaciones</a:t>
            </a:r>
            <a:r>
              <a:rPr lang="es-ES" sz="1900" dirty="0" smtClean="0"/>
              <a:t> ordenados de un modo gradual con la finalidad de preparar al organismo para un mejor rendimiento físico y para evitar algún tipo de contracción muscular o  lesión física.</a:t>
            </a:r>
          </a:p>
          <a:p>
            <a:pPr marL="0" indent="0" algn="just">
              <a:buNone/>
            </a:pPr>
            <a:endParaRPr lang="es-ES" sz="1600" dirty="0" smtClean="0"/>
          </a:p>
          <a:p>
            <a:pPr marL="0" indent="0" algn="just">
              <a:buNone/>
            </a:pPr>
            <a:r>
              <a:rPr lang="es-ES" sz="1900" dirty="0" smtClean="0"/>
              <a:t>DESCRIPCIÓN:</a:t>
            </a:r>
          </a:p>
          <a:p>
            <a:pPr marL="0" indent="0" algn="just">
              <a:buNone/>
            </a:pPr>
            <a:r>
              <a:rPr lang="es-ES" sz="1900" dirty="0" smtClean="0"/>
              <a:t>El calentamiento consiste en realizar una serie de pruebas que provocan un aumento de la temperatura muscular. Su intensidad subirá con el tiempo de calentamiento, es decir, al principio se calienta con ejercicios de baja intensidad y luego con ejercicios de alta intensidad para no forzar al cuerpo e ir preparándolo poco a poco.</a:t>
            </a:r>
          </a:p>
          <a:p>
            <a:pPr marL="0" indent="0" algn="just">
              <a:buNone/>
            </a:pPr>
            <a:r>
              <a:rPr lang="es-ES" sz="1900" dirty="0" smtClean="0"/>
              <a:t>El </a:t>
            </a:r>
            <a:r>
              <a:rPr lang="es-ES" sz="1900" dirty="0" smtClean="0">
                <a:hlinkClick r:id="rId5" tooltip="Ritmo cardíaco"/>
              </a:rPr>
              <a:t>ritmo cardíaco</a:t>
            </a:r>
            <a:r>
              <a:rPr lang="es-ES" sz="1900" dirty="0" smtClean="0"/>
              <a:t> y la </a:t>
            </a:r>
            <a:r>
              <a:rPr lang="es-ES" sz="1900" dirty="0" smtClean="0">
                <a:hlinkClick r:id="rId6" tooltip="Frecuencia respiratoria"/>
              </a:rPr>
              <a:t>frecuencia respiratoria</a:t>
            </a:r>
            <a:r>
              <a:rPr lang="es-ES" sz="1900" dirty="0" smtClean="0"/>
              <a:t> también suben, porque a medida de que se realiza un ejercicio con mayor intensidad, se necesitan más nutrientes y más </a:t>
            </a:r>
            <a:r>
              <a:rPr lang="es-ES" sz="1900" dirty="0" smtClean="0">
                <a:hlinkClick r:id="rId7" tooltip="Oxígeno"/>
              </a:rPr>
              <a:t>oxígeno</a:t>
            </a:r>
            <a:r>
              <a:rPr lang="es-ES" sz="1900" dirty="0" smtClean="0"/>
              <a:t> para sostener la actividad.</a:t>
            </a:r>
          </a:p>
          <a:p>
            <a:pPr algn="just"/>
            <a:r>
              <a:rPr lang="es-ES" sz="1900" dirty="0" smtClean="0"/>
              <a:t>La finalidad del calentamiento es conseguir que nuestro cuerpo alcance un nivel óptimo de forma paulatina. De ese modo al iniciar una actividad podremos rendir al máximo y además prevenir posibles lesiones. Entre los beneficios del calentamiento se encuentran:</a:t>
            </a:r>
          </a:p>
          <a:p>
            <a:pPr algn="just"/>
            <a:r>
              <a:rPr lang="es-ES" sz="1900" dirty="0" smtClean="0"/>
              <a:t>Mejora las posibilidades orgánicas de tipo </a:t>
            </a:r>
            <a:r>
              <a:rPr lang="es-ES" sz="1900" dirty="0" smtClean="0">
                <a:hlinkClick r:id="rId8" tooltip="Fisiológico"/>
              </a:rPr>
              <a:t>fisiológico</a:t>
            </a:r>
            <a:r>
              <a:rPr lang="es-ES" sz="1900" dirty="0" smtClean="0"/>
              <a:t> y </a:t>
            </a:r>
            <a:r>
              <a:rPr lang="es-ES" sz="1900" dirty="0" smtClean="0">
                <a:hlinkClick r:id="rId9" tooltip="Físico"/>
              </a:rPr>
              <a:t>físico</a:t>
            </a:r>
            <a:r>
              <a:rPr lang="es-ES" sz="1900" dirty="0" smtClean="0"/>
              <a:t>.</a:t>
            </a:r>
          </a:p>
          <a:p>
            <a:pPr algn="just"/>
            <a:r>
              <a:rPr lang="es-ES" sz="1900" dirty="0" smtClean="0"/>
              <a:t>Mejora el movimiento corporal al afectar a la </a:t>
            </a:r>
            <a:r>
              <a:rPr lang="es-ES" sz="1900" dirty="0" smtClean="0">
                <a:hlinkClick r:id="rId10" tooltip="Coordinación muscular"/>
              </a:rPr>
              <a:t>coordinación</a:t>
            </a:r>
            <a:r>
              <a:rPr lang="es-ES" sz="1900" dirty="0" smtClean="0"/>
              <a:t> y el </a:t>
            </a:r>
            <a:r>
              <a:rPr lang="es-ES" sz="1900" dirty="0" smtClean="0">
                <a:hlinkClick r:id="rId11" tooltip="Equilibrismo"/>
              </a:rPr>
              <a:t>equilibrio</a:t>
            </a:r>
            <a:r>
              <a:rPr lang="es-ES" sz="1900" dirty="0" smtClean="0"/>
              <a:t>.</a:t>
            </a:r>
          </a:p>
          <a:p>
            <a:pPr algn="just"/>
            <a:r>
              <a:rPr lang="es-ES" sz="1900" dirty="0" smtClean="0"/>
              <a:t>Mejora la actividad cardíaca y la respiración.</a:t>
            </a:r>
          </a:p>
          <a:p>
            <a:pPr algn="just"/>
            <a:r>
              <a:rPr lang="es-ES" sz="1900" dirty="0" smtClean="0"/>
              <a:t>Mejora la actuación en la actividad.</a:t>
            </a:r>
          </a:p>
          <a:p>
            <a:pPr algn="just"/>
            <a:r>
              <a:rPr lang="es-ES" sz="1900" dirty="0" smtClean="0"/>
              <a:t>Prevención de lesiones al proteger los </a:t>
            </a:r>
            <a:r>
              <a:rPr lang="es-ES" sz="1900" dirty="0" smtClean="0">
                <a:hlinkClick r:id="rId12" tooltip="Tejido muscular"/>
              </a:rPr>
              <a:t>músculos</a:t>
            </a:r>
            <a:r>
              <a:rPr lang="es-ES" sz="1900" dirty="0" smtClean="0"/>
              <a:t> y las </a:t>
            </a:r>
            <a:r>
              <a:rPr lang="es-ES" sz="1900" dirty="0" smtClean="0">
                <a:hlinkClick r:id="rId13" tooltip="Tejido cartilaginoso"/>
              </a:rPr>
              <a:t>articulaciones</a:t>
            </a:r>
            <a:r>
              <a:rPr lang="es-ES" sz="1900" dirty="0" smtClean="0"/>
              <a:t>.</a:t>
            </a:r>
          </a:p>
          <a:p>
            <a:pPr marL="0" indent="0" algn="just">
              <a:buNone/>
            </a:pPr>
            <a:endParaRPr lang="es-ES" sz="1900" dirty="0"/>
          </a:p>
        </p:txBody>
      </p:sp>
    </p:spTree>
    <p:extLst>
      <p:ext uri="{BB962C8B-B14F-4D97-AF65-F5344CB8AC3E}">
        <p14:creationId xmlns:p14="http://schemas.microsoft.com/office/powerpoint/2010/main" val="93332432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556792"/>
            <a:ext cx="8229600" cy="4896544"/>
          </a:xfrm>
        </p:spPr>
        <p:txBody>
          <a:bodyPr>
            <a:normAutofit/>
          </a:bodyPr>
          <a:lstStyle/>
          <a:p>
            <a:pPr marL="0" indent="0" algn="just">
              <a:buNone/>
            </a:pPr>
            <a:r>
              <a:rPr lang="es-ES" sz="1800" dirty="0" smtClean="0">
                <a:solidFill>
                  <a:srgbClr val="FF0000"/>
                </a:solidFill>
              </a:rPr>
              <a:t>FASES:</a:t>
            </a:r>
          </a:p>
          <a:p>
            <a:pPr marL="0" indent="0" algn="just">
              <a:buNone/>
            </a:pPr>
            <a:endParaRPr lang="es-ES" sz="1800" dirty="0" smtClean="0">
              <a:solidFill>
                <a:srgbClr val="FF0000"/>
              </a:solidFill>
            </a:endParaRPr>
          </a:p>
          <a:p>
            <a:pPr algn="just"/>
            <a:r>
              <a:rPr lang="es-ES" sz="1600" dirty="0" smtClean="0"/>
              <a:t>Para calentar se siguen unas pautas:</a:t>
            </a:r>
          </a:p>
          <a:p>
            <a:pPr algn="just"/>
            <a:r>
              <a:rPr lang="es-ES" sz="1600" b="1" dirty="0" smtClean="0"/>
              <a:t>Calentamiento cardiovascular</a:t>
            </a:r>
            <a:r>
              <a:rPr lang="es-ES" sz="1600" dirty="0" smtClean="0"/>
              <a:t>: se trata de calentar de forma que los </a:t>
            </a:r>
            <a:r>
              <a:rPr lang="es-ES" sz="1600" dirty="0" smtClean="0">
                <a:hlinkClick r:id="rId2" tooltip="Músculos"/>
              </a:rPr>
              <a:t>músculos</a:t>
            </a:r>
            <a:r>
              <a:rPr lang="es-ES" sz="1600" dirty="0" smtClean="0"/>
              <a:t> lleguen a una temperatura mínima para poder realizar el calentamiento de movilidad articular.</a:t>
            </a:r>
          </a:p>
          <a:p>
            <a:pPr algn="just"/>
            <a:r>
              <a:rPr lang="es-ES" sz="1600" b="1" dirty="0" smtClean="0"/>
              <a:t>Movilidad articular</a:t>
            </a:r>
            <a:r>
              <a:rPr lang="es-ES" sz="1600" dirty="0" smtClean="0"/>
              <a:t>: se trata de calentar más rápidamente los distintos segmentos corporales. Son movimientos de las </a:t>
            </a:r>
            <a:r>
              <a:rPr lang="es-ES" sz="1600" dirty="0" smtClean="0">
                <a:hlinkClick r:id="rId3" tooltip="Articulaciones"/>
              </a:rPr>
              <a:t>articulaciones</a:t>
            </a:r>
            <a:r>
              <a:rPr lang="es-ES" sz="1600" dirty="0" smtClean="0"/>
              <a:t> siguiendo un orden lógico, bien ascendente o descendente (tobillos, rodillas, cadera, hombros…).</a:t>
            </a:r>
          </a:p>
          <a:p>
            <a:pPr algn="just"/>
            <a:r>
              <a:rPr lang="es-ES" sz="1600" b="1" dirty="0" smtClean="0"/>
              <a:t>Estiramientos globales</a:t>
            </a:r>
            <a:r>
              <a:rPr lang="es-ES" sz="1600" dirty="0" smtClean="0"/>
              <a:t>: mantenerse en una posición de 6 a 12 segundos sin llegar a ningún tipo de dolor. Para evitar la lesión, no se debe hacer rebotes ni movimientos bruscos. Más tiempo de estiramiento en el calentamiento afecta la capacidad contráctil del </a:t>
            </a:r>
            <a:r>
              <a:rPr lang="es-ES" sz="1600" dirty="0" smtClean="0">
                <a:hlinkClick r:id="rId4" tooltip="Músculo"/>
              </a:rPr>
              <a:t>músculo</a:t>
            </a:r>
            <a:r>
              <a:rPr lang="es-ES" sz="1600" dirty="0" smtClean="0"/>
              <a:t> con las consecuentes pérdidas de rendimiento.</a:t>
            </a:r>
          </a:p>
          <a:p>
            <a:pPr marL="0" indent="0">
              <a:buNone/>
            </a:pPr>
            <a:endParaRPr lang="es-ES" sz="1600" dirty="0" smtClean="0"/>
          </a:p>
          <a:p>
            <a:pPr marL="0" indent="0">
              <a:buNone/>
            </a:pPr>
            <a:endParaRPr lang="es-ES" sz="1600" dirty="0" smtClean="0"/>
          </a:p>
        </p:txBody>
      </p:sp>
    </p:spTree>
    <p:extLst>
      <p:ext uri="{BB962C8B-B14F-4D97-AF65-F5344CB8AC3E}">
        <p14:creationId xmlns:p14="http://schemas.microsoft.com/office/powerpoint/2010/main" val="2858938758"/>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260648"/>
            <a:ext cx="8229600" cy="5688632"/>
          </a:xfrm>
        </p:spPr>
        <p:txBody>
          <a:bodyPr>
            <a:normAutofit fontScale="25000" lnSpcReduction="20000"/>
          </a:bodyPr>
          <a:lstStyle/>
          <a:p>
            <a:pPr marL="0" indent="0" algn="just">
              <a:buNone/>
            </a:pPr>
            <a:r>
              <a:rPr lang="es-ES" sz="7200" dirty="0" smtClean="0">
                <a:solidFill>
                  <a:srgbClr val="FF0000"/>
                </a:solidFill>
              </a:rPr>
              <a:t>EFECTOS:</a:t>
            </a:r>
          </a:p>
          <a:p>
            <a:pPr marL="0" indent="0" algn="just">
              <a:buNone/>
            </a:pPr>
            <a:r>
              <a:rPr lang="es-ES" sz="3400" dirty="0" smtClean="0">
                <a:solidFill>
                  <a:schemeClr val="bg1"/>
                </a:solidFill>
              </a:rPr>
              <a:t>   </a:t>
            </a:r>
          </a:p>
          <a:p>
            <a:pPr algn="just"/>
            <a:r>
              <a:rPr lang="es-ES" sz="6400" dirty="0"/>
              <a:t>Sobre el organismo: </a:t>
            </a:r>
          </a:p>
          <a:p>
            <a:pPr lvl="1" algn="just"/>
            <a:r>
              <a:rPr lang="es-ES" sz="6400" dirty="0"/>
              <a:t>Aumento de la temperatura corporal que puede subir hasta por encima de los 38,5 </a:t>
            </a:r>
            <a:r>
              <a:rPr lang="es-ES" sz="6400" dirty="0" err="1"/>
              <a:t>ºC</a:t>
            </a:r>
            <a:r>
              <a:rPr lang="es-ES" sz="6400" dirty="0"/>
              <a:t>.</a:t>
            </a:r>
          </a:p>
          <a:p>
            <a:pPr lvl="1" algn="just"/>
            <a:r>
              <a:rPr lang="es-ES" sz="6400" dirty="0"/>
              <a:t>Aumento del riego sanguíneo y de la irrigación de los músculos, lo que proporciona mayor aporte de oxígeno y evacuación del dióxido de carbono.</a:t>
            </a:r>
          </a:p>
          <a:p>
            <a:pPr lvl="1" algn="just"/>
            <a:r>
              <a:rPr lang="es-ES" sz="6400" dirty="0"/>
              <a:t>Aumento de la actividad pulmonar y mejora en la utilización del oxígeno.</a:t>
            </a:r>
          </a:p>
          <a:p>
            <a:pPr lvl="1" algn="just"/>
            <a:r>
              <a:rPr lang="es-ES" sz="6400" dirty="0"/>
              <a:t>Aumento de la velocidad de contracción muscular.</a:t>
            </a:r>
          </a:p>
          <a:p>
            <a:pPr algn="just"/>
            <a:r>
              <a:rPr lang="es-ES" sz="6400" dirty="0"/>
              <a:t>Sobre la motricidad: </a:t>
            </a:r>
          </a:p>
          <a:p>
            <a:pPr lvl="1" algn="just"/>
            <a:r>
              <a:rPr lang="es-ES" sz="6400" dirty="0"/>
              <a:t>Mejora de la transmisión de los impulsos nerviosos.</a:t>
            </a:r>
          </a:p>
          <a:p>
            <a:pPr lvl="1" algn="just"/>
            <a:r>
              <a:rPr lang="es-ES" sz="6400" dirty="0"/>
              <a:t>Aumento de la sensibilidad propioceptiva.</a:t>
            </a:r>
          </a:p>
          <a:p>
            <a:pPr lvl="1" algn="just"/>
            <a:r>
              <a:rPr lang="es-ES" sz="6400" dirty="0"/>
              <a:t>Economía de energía.</a:t>
            </a:r>
          </a:p>
          <a:p>
            <a:pPr algn="just"/>
            <a:r>
              <a:rPr lang="es-ES" sz="6400" dirty="0"/>
              <a:t>Sobre la actuación en la actividad: </a:t>
            </a:r>
          </a:p>
          <a:p>
            <a:pPr lvl="1" algn="just"/>
            <a:r>
              <a:rPr lang="es-ES" sz="6400" dirty="0"/>
              <a:t>Aumento de capacidades psíquicas y cognitivas: atención, concentración y procesamiento de la información.</a:t>
            </a:r>
          </a:p>
          <a:p>
            <a:pPr lvl="1" algn="just"/>
            <a:r>
              <a:rPr lang="es-ES" sz="6400" dirty="0"/>
              <a:t>Aumento de las capacidades orgánicas y artículo-musculares.</a:t>
            </a:r>
          </a:p>
          <a:p>
            <a:pPr lvl="1" algn="just"/>
            <a:r>
              <a:rPr lang="es-ES" sz="6400" dirty="0"/>
              <a:t>Aumento de los niveles de fuerza.</a:t>
            </a:r>
          </a:p>
          <a:p>
            <a:pPr algn="just"/>
            <a:r>
              <a:rPr lang="es-ES" sz="6400" dirty="0"/>
              <a:t>Sobre la prevención de lesiones: </a:t>
            </a:r>
          </a:p>
          <a:p>
            <a:pPr lvl="1" algn="just"/>
            <a:r>
              <a:rPr lang="es-ES" sz="6400" dirty="0"/>
              <a:t>Aumento de la temperatura del cuerpo y bajada de la viscosidad sinovial que facilita el roce articular y muscular.</a:t>
            </a:r>
          </a:p>
          <a:p>
            <a:pPr lvl="1" algn="just"/>
            <a:r>
              <a:rPr lang="es-ES" sz="6400" dirty="0"/>
              <a:t>Aumento de la elasticidad muscular que evita alargamientos bruscos y desgarros musculares.</a:t>
            </a:r>
          </a:p>
          <a:p>
            <a:pPr lvl="1" algn="just"/>
            <a:r>
              <a:rPr lang="es-ES" sz="6400" dirty="0"/>
              <a:t>Adaptación a las acciones motrices.</a:t>
            </a:r>
          </a:p>
          <a:p>
            <a:pPr marL="0" indent="0">
              <a:buNone/>
            </a:pPr>
            <a:endParaRPr lang="es-ES" sz="6400" dirty="0" smtClean="0"/>
          </a:p>
          <a:p>
            <a:endParaRPr lang="es-ES" sz="6400" dirty="0"/>
          </a:p>
        </p:txBody>
      </p:sp>
    </p:spTree>
    <p:extLst>
      <p:ext uri="{BB962C8B-B14F-4D97-AF65-F5344CB8AC3E}">
        <p14:creationId xmlns:p14="http://schemas.microsoft.com/office/powerpoint/2010/main" val="36624865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7" y="260649"/>
            <a:ext cx="8280919" cy="5976664"/>
          </a:xfrm>
        </p:spPr>
        <p:txBody>
          <a:bodyPr>
            <a:normAutofit/>
          </a:bodyPr>
          <a:lstStyle/>
          <a:p>
            <a:pPr marL="0" indent="0" algn="just">
              <a:buNone/>
            </a:pPr>
            <a:r>
              <a:rPr lang="es-ES" sz="1800" dirty="0" smtClean="0">
                <a:solidFill>
                  <a:srgbClr val="FF0000"/>
                </a:solidFill>
              </a:rPr>
              <a:t>TIPOS:</a:t>
            </a:r>
          </a:p>
          <a:p>
            <a:pPr marL="0" indent="0" algn="just">
              <a:buNone/>
            </a:pPr>
            <a:r>
              <a:rPr lang="es-ES" sz="1600" dirty="0"/>
              <a:t>Con carácter general se puede hablar de:</a:t>
            </a:r>
          </a:p>
          <a:p>
            <a:pPr algn="just"/>
            <a:r>
              <a:rPr lang="es-ES" sz="1600" b="1" dirty="0"/>
              <a:t>Calentamiento global o general</a:t>
            </a:r>
            <a:r>
              <a:rPr lang="es-ES" sz="1600" dirty="0"/>
              <a:t>: Es el que prepara los músculos en una intensidad baja para realizar una actividad física.</a:t>
            </a:r>
          </a:p>
          <a:p>
            <a:pPr algn="just"/>
            <a:r>
              <a:rPr lang="es-ES" sz="1600" b="1" dirty="0"/>
              <a:t>Calentamiento segmentado</a:t>
            </a:r>
            <a:r>
              <a:rPr lang="es-ES" sz="1600" dirty="0"/>
              <a:t>: Es el tipo de calentamiento dirigido a la práctica de algún deporte y que se ocupa de alguna o algunas partes del cuerpo específicamente. En muchos deportes una parte del tiempo se emplea en realizar actividades de calentamiento con la pelota o con algún instrumento.</a:t>
            </a:r>
          </a:p>
          <a:p>
            <a:pPr marL="0" indent="0" algn="just">
              <a:buNone/>
            </a:pPr>
            <a:r>
              <a:rPr lang="es-ES" sz="1600" dirty="0"/>
              <a:t>Además, por sus características se pueden citar:</a:t>
            </a:r>
          </a:p>
          <a:p>
            <a:pPr algn="just"/>
            <a:r>
              <a:rPr lang="es-ES" sz="1600" b="1" dirty="0"/>
              <a:t>Calentamiento preventivo</a:t>
            </a:r>
            <a:r>
              <a:rPr lang="es-ES" sz="1600" dirty="0"/>
              <a:t>: Este se realiza para evitar alguna lesión y se suele acompañar de masajes y baños de calor.</a:t>
            </a:r>
          </a:p>
          <a:p>
            <a:pPr algn="just"/>
            <a:r>
              <a:rPr lang="es-ES" sz="1600" b="1" dirty="0"/>
              <a:t>Calentamiento dinámico</a:t>
            </a:r>
            <a:r>
              <a:rPr lang="es-ES" sz="1600" dirty="0"/>
              <a:t>: En él se realizan ejercicios que mezclan fuerza, flexibilidad, equilibrio, coordinación y respiración.</a:t>
            </a:r>
          </a:p>
          <a:p>
            <a:pPr marL="0" indent="0" algn="just">
              <a:buNone/>
            </a:pPr>
            <a:r>
              <a:rPr lang="es-ES" sz="1600" dirty="0"/>
              <a:t> </a:t>
            </a:r>
            <a:r>
              <a:rPr lang="es-ES" sz="1600" dirty="0" smtClean="0"/>
              <a:t>Se </a:t>
            </a:r>
            <a:r>
              <a:rPr lang="es-ES" sz="1600" dirty="0"/>
              <a:t>debe ser realizado antes de toda actividad para acelerar la actividad motriz y tener un eficaz movimiento</a:t>
            </a:r>
            <a:r>
              <a:rPr lang="es-ES" sz="1600" dirty="0" smtClean="0"/>
              <a:t>.</a:t>
            </a:r>
          </a:p>
          <a:p>
            <a:pPr algn="just"/>
            <a:endParaRPr lang="es-ES" sz="1600" dirty="0"/>
          </a:p>
          <a:p>
            <a:pPr marL="0" indent="0" algn="just">
              <a:buNone/>
            </a:pPr>
            <a:r>
              <a:rPr lang="es-ES" sz="1600" dirty="0"/>
              <a:t>Aunque los beneficios se suelen asumir de un modo empírico no existen demostraciones científicas sólidas sobre su papel en la prevención de traumatismos</a:t>
            </a:r>
            <a:r>
              <a:rPr lang="es-ES" sz="1600" dirty="0" smtClean="0"/>
              <a:t>, </a:t>
            </a:r>
            <a:r>
              <a:rPr lang="es-ES" sz="1600" dirty="0"/>
              <a:t>aunque se han podido aportar evidencias en el caso de deportes </a:t>
            </a:r>
            <a:r>
              <a:rPr lang="es-ES" sz="1600" dirty="0" smtClean="0"/>
              <a:t>concretos. Sin </a:t>
            </a:r>
            <a:r>
              <a:rPr lang="es-ES" sz="1600" dirty="0"/>
              <a:t>embargo se plantea la duda de si la eficacia preventiva se debe al calentamiento o a las características del propio deporte</a:t>
            </a:r>
            <a:r>
              <a:rPr lang="es-ES" sz="1600" dirty="0" smtClean="0"/>
              <a:t>.</a:t>
            </a:r>
            <a:endParaRPr lang="es-ES" sz="1600" baseline="30000" dirty="0"/>
          </a:p>
          <a:p>
            <a:pPr algn="just"/>
            <a:endParaRPr lang="es-ES" sz="1600" baseline="30000" dirty="0" smtClean="0"/>
          </a:p>
          <a:p>
            <a:pPr algn="just"/>
            <a:endParaRPr lang="es-ES" sz="1600" baseline="30000" dirty="0"/>
          </a:p>
          <a:p>
            <a:pPr algn="just"/>
            <a:endParaRPr lang="es-ES" sz="1600" dirty="0"/>
          </a:p>
          <a:p>
            <a:pPr marL="0" indent="0" algn="just">
              <a:buNone/>
            </a:pPr>
            <a:endParaRPr lang="es-ES" sz="1600"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5" y="5733256"/>
            <a:ext cx="2880321" cy="972108"/>
          </a:xfrm>
          <a:prstGeom prst="rect">
            <a:avLst/>
          </a:prstGeom>
        </p:spPr>
      </p:pic>
    </p:spTree>
    <p:extLst>
      <p:ext uri="{BB962C8B-B14F-4D97-AF65-F5344CB8AC3E}">
        <p14:creationId xmlns:p14="http://schemas.microsoft.com/office/powerpoint/2010/main" val="254279654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4000" dirty="0" smtClean="0">
                <a:solidFill>
                  <a:srgbClr val="FF0000"/>
                </a:solidFill>
              </a:rPr>
              <a:t>2. </a:t>
            </a:r>
            <a:r>
              <a:rPr lang="es-ES" dirty="0" smtClean="0">
                <a:solidFill>
                  <a:srgbClr val="FF0000"/>
                </a:solidFill>
              </a:rPr>
              <a:t>DEPORTES DE FUERZA Y ALGÚN/A DEPORTISTA CONOCIDO/A</a:t>
            </a:r>
            <a:endParaRPr lang="es-ES" dirty="0">
              <a:solidFill>
                <a:srgbClr val="FF0000"/>
              </a:solidFill>
            </a:endParaRPr>
          </a:p>
        </p:txBody>
      </p:sp>
      <p:sp>
        <p:nvSpPr>
          <p:cNvPr id="3" name="2 Marcador de contenido"/>
          <p:cNvSpPr>
            <a:spLocks noGrp="1"/>
          </p:cNvSpPr>
          <p:nvPr>
            <p:ph idx="1"/>
          </p:nvPr>
        </p:nvSpPr>
        <p:spPr>
          <a:xfrm>
            <a:off x="457200" y="2636912"/>
            <a:ext cx="8229600" cy="4104456"/>
          </a:xfrm>
        </p:spPr>
        <p:txBody>
          <a:bodyPr>
            <a:normAutofit/>
          </a:bodyPr>
          <a:lstStyle/>
          <a:p>
            <a:pPr marL="0" indent="0" algn="just">
              <a:buNone/>
            </a:pPr>
            <a:r>
              <a:rPr lang="es-ES" sz="1800" dirty="0" smtClean="0"/>
              <a:t>NATACIÓN:</a:t>
            </a:r>
          </a:p>
          <a:p>
            <a:pPr marL="0" indent="0" algn="just">
              <a:buNone/>
            </a:pPr>
            <a:r>
              <a:rPr lang="es-ES" sz="1600" dirty="0"/>
              <a:t>La </a:t>
            </a:r>
            <a:r>
              <a:rPr lang="es-ES" sz="1600" b="1" dirty="0"/>
              <a:t>natación</a:t>
            </a:r>
            <a:r>
              <a:rPr lang="es-ES" sz="1600" dirty="0"/>
              <a:t> es el movimiento y el desplazamiento a través del </a:t>
            </a:r>
            <a:r>
              <a:rPr lang="es-ES" sz="1600" dirty="0">
                <a:hlinkClick r:id="rId2" tooltip="Agua"/>
              </a:rPr>
              <a:t>agua</a:t>
            </a:r>
            <a:r>
              <a:rPr lang="es-ES" sz="1600" dirty="0"/>
              <a:t> mediante el uso de las extremidades corporales y por lo general sin utilizar ningún instrumento o apoyo para avanzar, generalmente la natación se hace para recreación, deporte, ejercicio o supervivencia. Los seres humanos pueden contener la respiración bajo el agua y realizar natación locomotora rudimentaria, esto se puede hacer semanas después del nacimiento como una respuesta </a:t>
            </a:r>
            <a:r>
              <a:rPr lang="es-ES" sz="1600" dirty="0" smtClean="0"/>
              <a:t>evolutiva.</a:t>
            </a:r>
            <a:endParaRPr lang="es-ES" sz="1600" dirty="0"/>
          </a:p>
          <a:p>
            <a:pPr marL="0" indent="0" algn="just">
              <a:buNone/>
            </a:pPr>
            <a:r>
              <a:rPr lang="es-ES" sz="1600" dirty="0"/>
              <a:t>La natación es consistentemente una de las principales actividades recreativas públicas</a:t>
            </a:r>
            <a:r>
              <a:rPr lang="es-ES" sz="1600" dirty="0" smtClean="0"/>
              <a:t>, </a:t>
            </a:r>
            <a:r>
              <a:rPr lang="es-ES" sz="1600" dirty="0"/>
              <a:t>y en algunos países, las lecciones de natación son una parte obligatoria del currículo </a:t>
            </a:r>
            <a:r>
              <a:rPr lang="es-ES" sz="1600" dirty="0" smtClean="0"/>
              <a:t>educativo .Como  </a:t>
            </a:r>
            <a:r>
              <a:rPr lang="es-ES" sz="1600" dirty="0"/>
              <a:t>un deporte formal, la natación tiene competencias locales, nacionales e internacionales, los </a:t>
            </a:r>
            <a:r>
              <a:rPr lang="es-ES" sz="1600" dirty="0">
                <a:hlinkClick r:id="rId3" tooltip="Juegos Olímpicos"/>
              </a:rPr>
              <a:t>Juegos Olímpicos</a:t>
            </a:r>
            <a:r>
              <a:rPr lang="es-ES" sz="1600" dirty="0"/>
              <a:t> son los juegos más importantes donde la natación es una </a:t>
            </a:r>
            <a:r>
              <a:rPr lang="es-ES" sz="1600" dirty="0" smtClean="0"/>
              <a:t>disciplina.</a:t>
            </a:r>
          </a:p>
          <a:p>
            <a:pPr marL="0" indent="0" algn="just">
              <a:buNone/>
            </a:pPr>
            <a:endParaRPr lang="es-ES" sz="1600" dirty="0"/>
          </a:p>
          <a:p>
            <a:pPr marL="0" indent="0">
              <a:buNone/>
            </a:pPr>
            <a:endParaRPr lang="es-ES" sz="1600" dirty="0" smtClean="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a:p>
          <a:p>
            <a:pPr marL="0" indent="0">
              <a:buNone/>
            </a:pPr>
            <a:endParaRPr lang="es-ES" sz="1600" dirty="0" smtClean="0"/>
          </a:p>
        </p:txBody>
      </p:sp>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7784" y="5517232"/>
            <a:ext cx="3528392" cy="1173480"/>
          </a:xfrm>
          <a:prstGeom prst="rect">
            <a:avLst/>
          </a:prstGeom>
        </p:spPr>
      </p:pic>
    </p:spTree>
    <p:extLst>
      <p:ext uri="{BB962C8B-B14F-4D97-AF65-F5344CB8AC3E}">
        <p14:creationId xmlns:p14="http://schemas.microsoft.com/office/powerpoint/2010/main" val="99736507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pPr marL="0" indent="0" algn="just">
              <a:buNone/>
            </a:pPr>
            <a:r>
              <a:rPr lang="es-ES" sz="1800" dirty="0" smtClean="0">
                <a:solidFill>
                  <a:srgbClr val="FF0000"/>
                </a:solidFill>
              </a:rPr>
              <a:t>HALTEROFILIA:</a:t>
            </a:r>
          </a:p>
          <a:p>
            <a:pPr marL="0" indent="0" algn="just">
              <a:buNone/>
            </a:pPr>
            <a:r>
              <a:rPr lang="es-ES" sz="1600" dirty="0"/>
              <a:t>La </a:t>
            </a:r>
            <a:r>
              <a:rPr lang="es-ES" sz="1600" b="1" dirty="0"/>
              <a:t>halterofilia</a:t>
            </a:r>
            <a:r>
              <a:rPr lang="es-ES" sz="1600" dirty="0"/>
              <a:t> o </a:t>
            </a:r>
            <a:r>
              <a:rPr lang="es-ES" sz="1600" b="1" dirty="0"/>
              <a:t>levantamiento de pesas</a:t>
            </a:r>
            <a:r>
              <a:rPr lang="es-ES" sz="1600" dirty="0"/>
              <a:t> es un </a:t>
            </a:r>
            <a:r>
              <a:rPr lang="es-ES" sz="1600" dirty="0">
                <a:hlinkClick r:id="rId2" tooltip="Deporte"/>
              </a:rPr>
              <a:t>deporte</a:t>
            </a:r>
            <a:r>
              <a:rPr lang="es-ES" sz="1600" dirty="0"/>
              <a:t> que consiste en el levantamiento del máximo peso posible en una barra en cuyos extremos se fijan varios discos, que son los que determinan el peso final que se levanta. A dicho conjunto se denomina haltera.</a:t>
            </a:r>
          </a:p>
          <a:p>
            <a:pPr marL="0" indent="0" algn="just">
              <a:buNone/>
            </a:pPr>
            <a:r>
              <a:rPr lang="es-ES" sz="1600" dirty="0"/>
              <a:t>Existen dos modalidades de competición: </a:t>
            </a:r>
            <a:r>
              <a:rPr lang="es-ES" sz="1600" b="1" dirty="0">
                <a:hlinkClick r:id="rId3" tooltip="Arrancada"/>
              </a:rPr>
              <a:t>arrancada</a:t>
            </a:r>
            <a:r>
              <a:rPr lang="es-ES" sz="1600" dirty="0"/>
              <a:t> y </a:t>
            </a:r>
            <a:r>
              <a:rPr lang="es-ES" sz="1600" b="1" dirty="0">
                <a:hlinkClick r:id="rId4" tooltip="Dos tiempos"/>
              </a:rPr>
              <a:t>dos tiempos o envión</a:t>
            </a:r>
            <a:r>
              <a:rPr lang="es-ES" sz="1600" dirty="0"/>
              <a:t>. En la primera de ellas se trata de levantar las pesas, de una vez y sin interrupción, desde el suelo hasta la total extensión de los brazos sobre la cabeza. En la segunda se ha de conseguir lo mismo, pero se permite una interrupción del movimiento cuando la barra se halla a la altura de los hombros.</a:t>
            </a:r>
          </a:p>
          <a:p>
            <a:pPr marL="0" indent="0" algn="just">
              <a:buNone/>
            </a:pPr>
            <a:r>
              <a:rPr lang="es-ES" sz="1600" dirty="0"/>
              <a:t>Se desarrolló en </a:t>
            </a:r>
            <a:r>
              <a:rPr lang="es-ES" sz="1600" dirty="0">
                <a:hlinkClick r:id="rId5" tooltip="Europa"/>
              </a:rPr>
              <a:t>Europa</a:t>
            </a:r>
            <a:r>
              <a:rPr lang="es-ES" sz="1600" dirty="0"/>
              <a:t> durante el </a:t>
            </a:r>
            <a:r>
              <a:rPr lang="es-ES" sz="1600" dirty="0">
                <a:hlinkClick r:id="rId6" tooltip="Siglo XIX"/>
              </a:rPr>
              <a:t>siglo XIX</a:t>
            </a:r>
            <a:r>
              <a:rPr lang="es-ES" sz="1600" dirty="0"/>
              <a:t>, aunque tiene antecedentes en épocas anteriores. En </a:t>
            </a:r>
            <a:r>
              <a:rPr lang="es-ES" sz="1600" dirty="0">
                <a:hlinkClick r:id="rId7" tooltip="1905"/>
              </a:rPr>
              <a:t>1905</a:t>
            </a:r>
            <a:r>
              <a:rPr lang="es-ES" sz="1600" dirty="0"/>
              <a:t> se fundó la </a:t>
            </a:r>
            <a:r>
              <a:rPr lang="es-ES" sz="1600" dirty="0">
                <a:hlinkClick r:id="rId8" tooltip="Federación Internacional de Halterofilia"/>
              </a:rPr>
              <a:t>Federación Internacional de Halterofilia</a:t>
            </a:r>
            <a:r>
              <a:rPr lang="es-ES" sz="1600" dirty="0"/>
              <a:t>, que regula este deporte.</a:t>
            </a:r>
          </a:p>
          <a:p>
            <a:pPr marL="0" indent="0" algn="just">
              <a:buNone/>
            </a:pPr>
            <a:r>
              <a:rPr lang="es-ES" sz="1600" dirty="0"/>
              <a:t>La halterofilia formó parte de los </a:t>
            </a:r>
            <a:r>
              <a:rPr lang="es-ES" sz="1600" dirty="0">
                <a:hlinkClick r:id="rId9" tooltip="Deportes olímpicos"/>
              </a:rPr>
              <a:t>deportes olímpicos</a:t>
            </a:r>
            <a:r>
              <a:rPr lang="es-ES" sz="1600" dirty="0"/>
              <a:t> en los </a:t>
            </a:r>
            <a:r>
              <a:rPr lang="es-ES" sz="1600" dirty="0">
                <a:hlinkClick r:id="rId10" tooltip="Juegos Olímpicos de Atenas 1896"/>
              </a:rPr>
              <a:t>Juegos Olímpicos de Atenas 1896</a:t>
            </a:r>
            <a:r>
              <a:rPr lang="es-ES" sz="1600" dirty="0"/>
              <a:t> y </a:t>
            </a:r>
            <a:r>
              <a:rPr lang="es-ES" sz="1600" dirty="0" smtClean="0"/>
              <a:t>en los </a:t>
            </a:r>
            <a:r>
              <a:rPr lang="es-ES" sz="1600" dirty="0"/>
              <a:t>de </a:t>
            </a:r>
            <a:r>
              <a:rPr lang="es-ES" sz="1600" dirty="0">
                <a:hlinkClick r:id="rId11" tooltip="Juegos Olímpicos de Saint Louis 1904"/>
              </a:rPr>
              <a:t>Saint Louis 1904</a:t>
            </a:r>
            <a:r>
              <a:rPr lang="es-ES" sz="1600" dirty="0"/>
              <a:t>. Aunque desapareció en </a:t>
            </a:r>
            <a:r>
              <a:rPr lang="es-ES" sz="1600" dirty="0">
                <a:hlinkClick r:id="rId12" tooltip="1908"/>
              </a:rPr>
              <a:t>1908</a:t>
            </a:r>
            <a:r>
              <a:rPr lang="es-ES" sz="1600" dirty="0"/>
              <a:t>, se reincorporó en los juegos de </a:t>
            </a:r>
            <a:r>
              <a:rPr lang="es-ES" sz="1600" dirty="0">
                <a:hlinkClick r:id="rId13" tooltip="Juegos Olímpicos de Amberes 1920"/>
              </a:rPr>
              <a:t>Amberes 1920</a:t>
            </a:r>
            <a:r>
              <a:rPr lang="es-ES" sz="1600" dirty="0"/>
              <a:t>. La categoría femenina no entró en el programa hasta los </a:t>
            </a:r>
            <a:r>
              <a:rPr lang="es-ES" sz="1600" dirty="0">
                <a:hlinkClick r:id="rId14" tooltip="Juegos Olímpicos de Sídney 2000"/>
              </a:rPr>
              <a:t>Juegos Olímpicos de Sídney 2000</a:t>
            </a:r>
            <a:r>
              <a:rPr lang="es-ES" sz="1600" dirty="0"/>
              <a:t>.</a:t>
            </a:r>
          </a:p>
          <a:p>
            <a:pPr marL="0" indent="0" algn="just">
              <a:buNone/>
            </a:pPr>
            <a:r>
              <a:rPr lang="es-ES" sz="1600" dirty="0"/>
              <a:t>En los gimnasios de halterofilia se requieren accesorios específicos para la práctica de este deporte, como por ejemplo:</a:t>
            </a:r>
          </a:p>
          <a:p>
            <a:pPr marL="0" indent="0" algn="just">
              <a:buNone/>
            </a:pPr>
            <a:r>
              <a:rPr lang="es-ES" sz="1600" dirty="0"/>
              <a:t>Barras (palanquetas), discos (de 1 - 2 - 2,5 - 5 - 10 - 15 - 20 y 25 kg), parales para barras, tacos </a:t>
            </a:r>
            <a:r>
              <a:rPr lang="es-ES" sz="1600" dirty="0" smtClean="0"/>
              <a:t>de altura</a:t>
            </a:r>
            <a:r>
              <a:rPr lang="es-ES" sz="1600" dirty="0"/>
              <a:t>, bancos (asientos), plataformas, magnesia y otros.</a:t>
            </a:r>
          </a:p>
          <a:p>
            <a:pPr marL="0" indent="0" algn="just">
              <a:buNone/>
            </a:pPr>
            <a:endParaRPr lang="es-ES" sz="1600" dirty="0"/>
          </a:p>
        </p:txBody>
      </p:sp>
    </p:spTree>
    <p:extLst>
      <p:ext uri="{BB962C8B-B14F-4D97-AF65-F5344CB8AC3E}">
        <p14:creationId xmlns:p14="http://schemas.microsoft.com/office/powerpoint/2010/main" val="3303154836"/>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457200" y="764704"/>
            <a:ext cx="8435280" cy="5949280"/>
          </a:xfrm>
        </p:spPr>
        <p:txBody>
          <a:bodyPr>
            <a:normAutofit/>
          </a:bodyPr>
          <a:lstStyle/>
          <a:p>
            <a:pPr marL="0" indent="0" algn="just">
              <a:buNone/>
            </a:pPr>
            <a:r>
              <a:rPr lang="es-ES" sz="1600" dirty="0"/>
              <a:t>Se le considera como el más genuino de los </a:t>
            </a:r>
            <a:r>
              <a:rPr lang="es-ES" sz="1600" dirty="0">
                <a:hlinkClick r:id="rId2" tooltip="Deportes de fuerza"/>
              </a:rPr>
              <a:t>deportes de fuerza</a:t>
            </a:r>
            <a:r>
              <a:rPr lang="es-ES" sz="1600" dirty="0"/>
              <a:t>, pero además exige gran destreza y una actitud mental excepcional. El levantamiento de pesas o halterofilia implica un entrenamiento a fondo para lograr el desarrollo del atleta sobre la tarima, al obligar a todos los músculos de su cuerpo a realizar una acción que supera ampliamente la suma de los recursos parciales del </a:t>
            </a:r>
            <a:r>
              <a:rPr lang="es-ES" sz="1600" dirty="0" smtClean="0"/>
              <a:t>individuo. </a:t>
            </a:r>
            <a:endParaRPr lang="es-ES" sz="1600" dirty="0"/>
          </a:p>
          <a:p>
            <a:pPr marL="0" indent="0" algn="just">
              <a:buNone/>
            </a:pPr>
            <a:endParaRPr lang="es-ES" sz="1600" dirty="0" smtClean="0"/>
          </a:p>
          <a:p>
            <a:pPr marL="0" indent="0" algn="just">
              <a:buNone/>
            </a:pPr>
            <a:r>
              <a:rPr lang="es-ES" sz="1600" dirty="0" smtClean="0">
                <a:solidFill>
                  <a:srgbClr val="FF0000"/>
                </a:solidFill>
              </a:rPr>
              <a:t>LIDIA VALENTÍN:</a:t>
            </a:r>
          </a:p>
          <a:p>
            <a:pPr marL="0" indent="0" algn="just">
              <a:buNone/>
            </a:pPr>
            <a:r>
              <a:rPr lang="es-ES" sz="1600" b="1" dirty="0"/>
              <a:t>Lidia Valentín Pérez</a:t>
            </a:r>
            <a:r>
              <a:rPr lang="es-ES" sz="1600" dirty="0"/>
              <a:t> (</a:t>
            </a:r>
            <a:r>
              <a:rPr lang="es-ES" sz="1600" dirty="0">
                <a:hlinkClick r:id="rId3" tooltip="Ponferrada"/>
              </a:rPr>
              <a:t>Ponferrada</a:t>
            </a:r>
            <a:r>
              <a:rPr lang="es-ES" sz="1600" dirty="0"/>
              <a:t>, </a:t>
            </a:r>
            <a:r>
              <a:rPr lang="es-ES" sz="1600" dirty="0">
                <a:hlinkClick r:id="rId4" tooltip="Provincia de León"/>
              </a:rPr>
              <a:t>León</a:t>
            </a:r>
            <a:r>
              <a:rPr lang="es-ES" sz="1600" dirty="0"/>
              <a:t>, </a:t>
            </a:r>
            <a:r>
              <a:rPr lang="es-ES" sz="1600" dirty="0">
                <a:hlinkClick r:id="rId5" tooltip="10 de febrero"/>
              </a:rPr>
              <a:t>10 de febrero</a:t>
            </a:r>
            <a:r>
              <a:rPr lang="es-ES" sz="1600" dirty="0"/>
              <a:t> de </a:t>
            </a:r>
            <a:r>
              <a:rPr lang="es-ES" sz="1600" dirty="0">
                <a:hlinkClick r:id="rId6" tooltip="1985"/>
              </a:rPr>
              <a:t>1985</a:t>
            </a:r>
            <a:r>
              <a:rPr lang="es-ES" sz="1600" dirty="0"/>
              <a:t>) es una deportista </a:t>
            </a:r>
            <a:r>
              <a:rPr lang="es-ES" sz="1600" dirty="0">
                <a:hlinkClick r:id="rId7" tooltip="España"/>
              </a:rPr>
              <a:t>española</a:t>
            </a:r>
            <a:r>
              <a:rPr lang="es-ES" sz="1600" dirty="0"/>
              <a:t> que compite en </a:t>
            </a:r>
            <a:r>
              <a:rPr lang="es-ES" sz="1600" dirty="0">
                <a:hlinkClick r:id="rId8" tooltip="Halterofilia"/>
              </a:rPr>
              <a:t>halterofilia</a:t>
            </a:r>
            <a:r>
              <a:rPr lang="es-ES" sz="1600" dirty="0"/>
              <a:t>, en la categoría de 75 kg, ganadora de la medalla de bronce en los </a:t>
            </a:r>
            <a:r>
              <a:rPr lang="es-ES" sz="1600" dirty="0">
                <a:hlinkClick r:id="rId9" tooltip="Halterofilia en los Juegos Olímpicos de Río de Janeiro 2016"/>
              </a:rPr>
              <a:t>Juegos Olímpicos de Río 2016</a:t>
            </a:r>
            <a:r>
              <a:rPr lang="es-ES" sz="1600" dirty="0"/>
              <a:t> y en el </a:t>
            </a:r>
            <a:r>
              <a:rPr lang="es-ES" sz="1600" dirty="0">
                <a:hlinkClick r:id="rId10" tooltip="Campeonato Mundial de Halterofilia de 2013"/>
              </a:rPr>
              <a:t>Mundial de 2013</a:t>
            </a:r>
            <a:r>
              <a:rPr lang="es-ES" sz="1600" dirty="0"/>
              <a:t>, y </a:t>
            </a:r>
            <a:r>
              <a:rPr lang="es-ES" sz="1600" dirty="0">
                <a:hlinkClick r:id="rId11" tooltip="Campeonato Europeo de Halterofilia"/>
              </a:rPr>
              <a:t>bicampeona de Europa</a:t>
            </a:r>
            <a:r>
              <a:rPr lang="es-ES" sz="1600" dirty="0"/>
              <a:t> en </a:t>
            </a:r>
            <a:r>
              <a:rPr lang="es-ES" sz="1600" dirty="0">
                <a:hlinkClick r:id="rId12" tooltip="Campeonato Europeo de Halterofilia de 2014"/>
              </a:rPr>
              <a:t>2014</a:t>
            </a:r>
            <a:r>
              <a:rPr lang="es-ES" sz="1600" dirty="0"/>
              <a:t> y </a:t>
            </a:r>
            <a:r>
              <a:rPr lang="es-ES" sz="1600" dirty="0">
                <a:hlinkClick r:id="rId13" tooltip="Campeonato Europeo de Halterofilia de 2015"/>
              </a:rPr>
              <a:t>2015</a:t>
            </a:r>
            <a:r>
              <a:rPr lang="es-ES" sz="1600" dirty="0" smtClean="0"/>
              <a:t>.</a:t>
            </a:r>
            <a:endParaRPr lang="es-ES" sz="1600" dirty="0"/>
          </a:p>
          <a:p>
            <a:pPr marL="0" indent="0" algn="just">
              <a:buNone/>
            </a:pPr>
            <a:r>
              <a:rPr lang="es-ES" sz="1600" dirty="0"/>
              <a:t>La halterófila berciana ha participado en tres </a:t>
            </a:r>
            <a:r>
              <a:rPr lang="es-ES" sz="1600" dirty="0">
                <a:hlinkClick r:id="rId14" tooltip="Juegos Olímpicos"/>
              </a:rPr>
              <a:t>Juegos Olímpicos</a:t>
            </a:r>
            <a:r>
              <a:rPr lang="es-ES" sz="1600" dirty="0"/>
              <a:t>. En los de </a:t>
            </a:r>
            <a:r>
              <a:rPr lang="es-ES" sz="1600" dirty="0">
                <a:hlinkClick r:id="rId15" tooltip="Halterofilia en los Juegos Olímpicos de Pekín 2008"/>
              </a:rPr>
              <a:t>Pekín 2008</a:t>
            </a:r>
            <a:r>
              <a:rPr lang="es-ES" sz="1600" dirty="0"/>
              <a:t> quedó en quinta posición y en los de </a:t>
            </a:r>
            <a:r>
              <a:rPr lang="es-ES" sz="1600" dirty="0">
                <a:hlinkClick r:id="rId16" tooltip="Halterofilia en los Juegos Olímpicos de Londres 2012"/>
              </a:rPr>
              <a:t>Londres 2012</a:t>
            </a:r>
            <a:r>
              <a:rPr lang="es-ES" sz="1600" dirty="0"/>
              <a:t> quedó cuarta, pero el dopaje de las tres halterófilas que la precedieron en cada una de los juegos -primera, tercera y cuarta clasificadas de 2008 y las tres que ocuparon el podio en </a:t>
            </a:r>
            <a:r>
              <a:rPr lang="es-ES" sz="1600" dirty="0" smtClean="0"/>
              <a:t>2012, </a:t>
            </a:r>
            <a:r>
              <a:rPr lang="es-ES" sz="1600" dirty="0"/>
              <a:t>detectado tras nuevos análisis ocho y cuatro años después respectivamente, la coloca como subcampeona olímpica en 2008 y campeona olímpica en 2012 a falta de proclamación oficial</a:t>
            </a:r>
            <a:r>
              <a:rPr lang="es-ES" sz="1600" dirty="0" smtClean="0"/>
              <a:t>.</a:t>
            </a:r>
            <a:endParaRPr lang="es-ES" sz="1600" dirty="0"/>
          </a:p>
          <a:p>
            <a:pPr marL="0" indent="0" algn="just">
              <a:buNone/>
            </a:pPr>
            <a:endParaRPr lang="es-ES" sz="1600" dirty="0" smtClean="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a:p>
          <a:p>
            <a:endParaRPr lang="es-ES" dirty="0"/>
          </a:p>
        </p:txBody>
      </p:sp>
      <p:pic>
        <p:nvPicPr>
          <p:cNvPr id="8" name="7 Imagen"/>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123728" y="5157192"/>
            <a:ext cx="5868144" cy="1556792"/>
          </a:xfrm>
          <a:prstGeom prst="rect">
            <a:avLst/>
          </a:prstGeom>
        </p:spPr>
      </p:pic>
    </p:spTree>
    <p:extLst>
      <p:ext uri="{BB962C8B-B14F-4D97-AF65-F5344CB8AC3E}">
        <p14:creationId xmlns:p14="http://schemas.microsoft.com/office/powerpoint/2010/main" val="36488885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smtClean="0">
                <a:solidFill>
                  <a:srgbClr val="FF0000"/>
                </a:solidFill>
              </a:rPr>
              <a:t>3. ESTIRAMIENTOS Y FLEXIBILIDAD</a:t>
            </a:r>
            <a:endParaRPr lang="es-ES" sz="4000" dirty="0">
              <a:solidFill>
                <a:srgbClr val="FF0000"/>
              </a:solidFill>
            </a:endParaRPr>
          </a:p>
        </p:txBody>
      </p:sp>
      <p:sp>
        <p:nvSpPr>
          <p:cNvPr id="3" name="2 Marcador de contenido"/>
          <p:cNvSpPr>
            <a:spLocks noGrp="1"/>
          </p:cNvSpPr>
          <p:nvPr>
            <p:ph idx="1"/>
          </p:nvPr>
        </p:nvSpPr>
        <p:spPr/>
        <p:txBody>
          <a:bodyPr>
            <a:normAutofit/>
          </a:bodyPr>
          <a:lstStyle/>
          <a:p>
            <a:pPr marL="0" indent="0" algn="just">
              <a:buNone/>
            </a:pPr>
            <a:r>
              <a:rPr lang="es-ES" sz="1800" dirty="0" smtClean="0">
                <a:solidFill>
                  <a:srgbClr val="FF0000"/>
                </a:solidFill>
              </a:rPr>
              <a:t>ESTIRAMIENTOS:</a:t>
            </a:r>
          </a:p>
          <a:p>
            <a:pPr marL="0" indent="0" algn="just">
              <a:buNone/>
            </a:pPr>
            <a:r>
              <a:rPr lang="es-ES" sz="1600" dirty="0"/>
              <a:t>El </a:t>
            </a:r>
            <a:r>
              <a:rPr lang="es-ES" sz="1600" b="1" dirty="0"/>
              <a:t>estiramiento</a:t>
            </a:r>
            <a:r>
              <a:rPr lang="es-ES" sz="1600" dirty="0"/>
              <a:t> hace referencia a la práctica de </a:t>
            </a:r>
            <a:r>
              <a:rPr lang="es-ES" sz="1600" dirty="0">
                <a:hlinkClick r:id="rId2" tooltip="Ejercicio"/>
              </a:rPr>
              <a:t>ejercicios</a:t>
            </a:r>
            <a:r>
              <a:rPr lang="es-ES" sz="1600" dirty="0"/>
              <a:t> suaves y mantenidos para preparar los </a:t>
            </a:r>
            <a:r>
              <a:rPr lang="es-ES" sz="1600" dirty="0">
                <a:hlinkClick r:id="rId3" tooltip="Músculos"/>
              </a:rPr>
              <a:t>músculos</a:t>
            </a:r>
            <a:r>
              <a:rPr lang="es-ES" sz="1600" dirty="0"/>
              <a:t> para un mayor esfuerzo y para aumentar el rango de </a:t>
            </a:r>
            <a:r>
              <a:rPr lang="es-ES" sz="1600" dirty="0">
                <a:hlinkClick r:id="rId4" tooltip="Motilidad"/>
              </a:rPr>
              <a:t>movimiento</a:t>
            </a:r>
            <a:r>
              <a:rPr lang="es-ES" sz="1600" dirty="0"/>
              <a:t> en las </a:t>
            </a:r>
            <a:r>
              <a:rPr lang="es-ES" sz="1600" dirty="0">
                <a:hlinkClick r:id="rId5" tooltip="Articulación (anatomía)"/>
              </a:rPr>
              <a:t>articulaciones</a:t>
            </a:r>
            <a:r>
              <a:rPr lang="es-ES" sz="1600" dirty="0" smtClean="0"/>
              <a:t>. </a:t>
            </a:r>
            <a:r>
              <a:rPr lang="es-ES" sz="1600" dirty="0"/>
              <a:t>Es el alargamiento del músculo más allá de la longitud que tiene en su posición de </a:t>
            </a:r>
            <a:r>
              <a:rPr lang="es-ES" sz="1600" dirty="0" smtClean="0"/>
              <a:t>reposo.</a:t>
            </a:r>
            <a:endParaRPr lang="es-ES" sz="1600" dirty="0" smtClean="0"/>
          </a:p>
          <a:p>
            <a:pPr marL="0" indent="0" algn="just">
              <a:buNone/>
            </a:pPr>
            <a:endParaRPr lang="es-ES" sz="1600" dirty="0"/>
          </a:p>
          <a:p>
            <a:pPr marL="0" indent="0" algn="just">
              <a:buNone/>
            </a:pPr>
            <a:r>
              <a:rPr lang="es-ES" sz="1800" dirty="0" smtClean="0">
                <a:solidFill>
                  <a:srgbClr val="FF0000"/>
                </a:solidFill>
              </a:rPr>
              <a:t>BENEFICIOS:</a:t>
            </a:r>
          </a:p>
          <a:p>
            <a:pPr algn="just"/>
            <a:r>
              <a:rPr lang="es-ES" sz="1600" dirty="0"/>
              <a:t>Aumenta la flexibilidad de los músculos.</a:t>
            </a:r>
          </a:p>
          <a:p>
            <a:pPr algn="just"/>
            <a:r>
              <a:rPr lang="es-ES" sz="1600" dirty="0"/>
              <a:t>Disminuye la cantidad de </a:t>
            </a:r>
            <a:r>
              <a:rPr lang="es-ES" sz="1600" dirty="0">
                <a:hlinkClick r:id="rId6" tooltip="Ácido láctico"/>
              </a:rPr>
              <a:t>ácido láctico</a:t>
            </a:r>
            <a:r>
              <a:rPr lang="es-ES" sz="1600" dirty="0"/>
              <a:t> en los músculos.</a:t>
            </a:r>
          </a:p>
          <a:p>
            <a:pPr algn="just"/>
            <a:r>
              <a:rPr lang="es-ES" sz="1600" dirty="0"/>
              <a:t>Reduce la probabilidad de lesiones.</a:t>
            </a:r>
          </a:p>
          <a:p>
            <a:pPr algn="just"/>
            <a:r>
              <a:rPr lang="es-ES" sz="1600" dirty="0"/>
              <a:t>Mejora la coordinación de músculos agonistas-antagonistas.</a:t>
            </a:r>
          </a:p>
          <a:p>
            <a:pPr algn="just"/>
            <a:r>
              <a:rPr lang="es-ES" sz="1600" dirty="0"/>
              <a:t>Previene el endurecimiento muscular después del ejercicio.</a:t>
            </a:r>
          </a:p>
          <a:p>
            <a:pPr algn="just"/>
            <a:r>
              <a:rPr lang="es-ES" sz="1600" dirty="0"/>
              <a:t>Reduce la tensión muscular.</a:t>
            </a:r>
          </a:p>
          <a:p>
            <a:pPr algn="just"/>
            <a:r>
              <a:rPr lang="es-ES" sz="1600" dirty="0"/>
              <a:t>Facilita los </a:t>
            </a:r>
            <a:r>
              <a:rPr lang="es-ES" sz="1600" dirty="0" smtClean="0"/>
              <a:t>movimientos.</a:t>
            </a:r>
            <a:endParaRPr lang="es-ES" sz="1600" dirty="0"/>
          </a:p>
          <a:p>
            <a:pPr marL="0" indent="0" algn="just">
              <a:buNone/>
            </a:pPr>
            <a:endParaRPr lang="es-ES" sz="1600" dirty="0"/>
          </a:p>
        </p:txBody>
      </p:sp>
    </p:spTree>
    <p:extLst>
      <p:ext uri="{BB962C8B-B14F-4D97-AF65-F5344CB8AC3E}">
        <p14:creationId xmlns:p14="http://schemas.microsoft.com/office/powerpoint/2010/main" val="424118989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a:buNone/>
            </a:pPr>
            <a:r>
              <a:rPr lang="es-ES" sz="1800" dirty="0" smtClean="0">
                <a:solidFill>
                  <a:srgbClr val="FF0000"/>
                </a:solidFill>
              </a:rPr>
              <a:t>REALIZACIÓN:</a:t>
            </a:r>
          </a:p>
          <a:p>
            <a:pPr marL="0" indent="0" algn="just">
              <a:buNone/>
            </a:pPr>
            <a:r>
              <a:rPr lang="es-ES" sz="1600" dirty="0"/>
              <a:t>Después del estiramiento fácil, se continuará lentamente hasta el estiramiento progresivo, sin forzar el músculo. A partir del estiramiento fácil se estirará aproximadamente un centímetro más hasta sentir una tensión moderada y se sostendrá esta posición entre 10 y 15 segundos si no se siente dolor. De nuevo, la tensión deberá disminuir; en caso contrario es preciso relajar la postura. Si la tensión del estiramiento aumenta y el estiramiento se mantiene o causa dolor, significa que se está estirando en exceso.</a:t>
            </a:r>
          </a:p>
          <a:p>
            <a:pPr marL="0" indent="0" algn="just">
              <a:buNone/>
            </a:pPr>
            <a:r>
              <a:rPr lang="es-ES" sz="1600" dirty="0"/>
              <a:t>El calentamiento físico es diferente al estiramiento; sin embargo, realizar ambas actividades es importante antes del entrenamiento de algún deporte o disciplina deportiva. El estiramiento de los músculos alista al sujeto para el calentamiento físico, el estiramiento reduce la tensión en los músculos y ayuda a coordinar movimientos musculares. El calentamiento consiste en series de movimientos previos y no muy bruscos que ponen en funcionamiento los músculos y activan el cuerpo y la mente, alistando al sujeto para el entrenamiento</a:t>
            </a:r>
            <a:r>
              <a:rPr lang="es-ES" sz="1600" dirty="0" smtClean="0"/>
              <a:t>.</a:t>
            </a:r>
          </a:p>
          <a:p>
            <a:pPr marL="0" indent="0" algn="just">
              <a:buNone/>
            </a:pPr>
            <a:endParaRPr lang="es-ES" sz="1600" dirty="0"/>
          </a:p>
          <a:p>
            <a:pPr marL="0" indent="0" algn="just">
              <a:buNone/>
            </a:pPr>
            <a:endParaRPr lang="es-ES" sz="1600" dirty="0" smtClean="0"/>
          </a:p>
          <a:p>
            <a:pPr marL="0" indent="0" algn="just">
              <a:buNone/>
            </a:pPr>
            <a:endParaRPr lang="es-ES" sz="1600" dirty="0"/>
          </a:p>
          <a:p>
            <a:pPr marL="0" indent="0" algn="just">
              <a:buNone/>
            </a:pPr>
            <a:endParaRPr lang="es-ES" sz="1600" dirty="0" smtClean="0"/>
          </a:p>
          <a:p>
            <a:pPr marL="0" indent="0" algn="just">
              <a:buNone/>
            </a:pPr>
            <a:endParaRPr lang="es-ES" sz="1800"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5318653"/>
            <a:ext cx="4572000" cy="1440160"/>
          </a:xfrm>
          <a:prstGeom prst="rect">
            <a:avLst/>
          </a:prstGeom>
        </p:spPr>
      </p:pic>
    </p:spTree>
    <p:extLst>
      <p:ext uri="{BB962C8B-B14F-4D97-AF65-F5344CB8AC3E}">
        <p14:creationId xmlns:p14="http://schemas.microsoft.com/office/powerpoint/2010/main" val="18066714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484784"/>
            <a:ext cx="8229600" cy="4525963"/>
          </a:xfrm>
        </p:spPr>
        <p:txBody>
          <a:bodyPr>
            <a:normAutofit/>
          </a:bodyPr>
          <a:lstStyle/>
          <a:p>
            <a:pPr marL="0" indent="0" algn="just">
              <a:buNone/>
            </a:pPr>
            <a:r>
              <a:rPr lang="es-ES" sz="1800" dirty="0" smtClean="0">
                <a:solidFill>
                  <a:srgbClr val="FF0000"/>
                </a:solidFill>
              </a:rPr>
              <a:t>FLEXIBILIDAD:</a:t>
            </a:r>
          </a:p>
          <a:p>
            <a:pPr marL="0" indent="0" algn="just">
              <a:buNone/>
            </a:pPr>
            <a:r>
              <a:rPr lang="es-ES" sz="1800" dirty="0"/>
              <a:t>La </a:t>
            </a:r>
            <a:r>
              <a:rPr lang="es-ES" sz="1800" b="1" dirty="0"/>
              <a:t>flexibilidad</a:t>
            </a:r>
            <a:r>
              <a:rPr lang="es-ES" sz="1800" dirty="0"/>
              <a:t> es la capacidad del </a:t>
            </a:r>
            <a:r>
              <a:rPr lang="es-ES" sz="1800" dirty="0">
                <a:hlinkClick r:id="rId2" tooltip="Músculo"/>
              </a:rPr>
              <a:t>músculo</a:t>
            </a:r>
            <a:r>
              <a:rPr lang="es-ES" sz="1800" dirty="0"/>
              <a:t> para realizar el mayor recorrido articular posible sin dañarse. La magnitud del </a:t>
            </a:r>
            <a:r>
              <a:rPr lang="es-ES" sz="1800" dirty="0">
                <a:hlinkClick r:id="rId3" tooltip="Estiramiento"/>
              </a:rPr>
              <a:t>estiramiento</a:t>
            </a:r>
            <a:r>
              <a:rPr lang="es-ES" sz="1800" dirty="0"/>
              <a:t> viene dada por el rango máximo de movimiento de todos los músculos que componen una </a:t>
            </a:r>
            <a:r>
              <a:rPr lang="es-ES" sz="1800" dirty="0">
                <a:hlinkClick r:id="rId4" tooltip="Articulación"/>
              </a:rPr>
              <a:t>articulación</a:t>
            </a:r>
            <a:r>
              <a:rPr lang="es-ES" sz="1800" dirty="0"/>
              <a:t>. Es de carácter involutivo ya que se va perdiendo con el paso del tiempo. La flexibilidad no genera movimiento, sino que lo posibilita. También consiste en hacer que los músculos, los tendones, las fascias y las cápsulas se vuelvan flexibles. Dependiendo del tipo de actividad muscular realizada, se puede trabajar la flexibilidad con un sistema dinámico, es decir, con movimientos y elongación muscular, o de sistemas estáticos, que suponen el mantenimiento de posiciones concretas para favorecer el estiramiento muscular</a:t>
            </a:r>
            <a:r>
              <a:rPr lang="es-ES" sz="1800" dirty="0" smtClean="0"/>
              <a:t>.</a:t>
            </a:r>
            <a:endParaRPr lang="es-ES" sz="1800" baseline="30000" dirty="0"/>
          </a:p>
          <a:p>
            <a:pPr marL="0" indent="0" algn="just">
              <a:buNone/>
            </a:pPr>
            <a:r>
              <a:rPr lang="es-ES" sz="1800" dirty="0" smtClean="0"/>
              <a:t> </a:t>
            </a:r>
          </a:p>
          <a:p>
            <a:pPr marL="0" indent="0">
              <a:buNone/>
            </a:pPr>
            <a:endParaRPr lang="es-ES" sz="1800" dirty="0"/>
          </a:p>
        </p:txBody>
      </p:sp>
    </p:spTree>
    <p:extLst>
      <p:ext uri="{BB962C8B-B14F-4D97-AF65-F5344CB8AC3E}">
        <p14:creationId xmlns:p14="http://schemas.microsoft.com/office/powerpoint/2010/main" val="101166601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pPr marL="0" indent="0" algn="just">
              <a:buNone/>
            </a:pPr>
            <a:r>
              <a:rPr lang="es-ES" sz="1800" dirty="0" smtClean="0">
                <a:solidFill>
                  <a:srgbClr val="FF0000"/>
                </a:solidFill>
              </a:rPr>
              <a:t>FACTORES DE DEPENDIENCIA E  INFLUENCIA</a:t>
            </a:r>
            <a:r>
              <a:rPr lang="es-ES" sz="1800" dirty="0" smtClean="0"/>
              <a:t>:</a:t>
            </a:r>
          </a:p>
          <a:p>
            <a:pPr marL="0" indent="0" algn="just">
              <a:buNone/>
            </a:pPr>
            <a:r>
              <a:rPr lang="es-ES" sz="1700" dirty="0"/>
              <a:t>La flexibilidad depende de:</a:t>
            </a:r>
          </a:p>
          <a:p>
            <a:pPr algn="just"/>
            <a:r>
              <a:rPr lang="es-ES" sz="1700" dirty="0"/>
              <a:t>Elasticidad muscular: capacidad de agrandamiento de los músculos y de recuperación de la posición inicial.</a:t>
            </a:r>
          </a:p>
          <a:p>
            <a:pPr algn="just"/>
            <a:r>
              <a:rPr lang="es-ES" sz="1700" dirty="0"/>
              <a:t>Movilidad articular: grado de movimiento máximo de cada articulación.</a:t>
            </a:r>
          </a:p>
          <a:p>
            <a:pPr marL="0" indent="0" algn="just">
              <a:buNone/>
            </a:pPr>
            <a:r>
              <a:rPr lang="es-ES" sz="1700" dirty="0"/>
              <a:t>Influyen:</a:t>
            </a:r>
          </a:p>
          <a:p>
            <a:pPr algn="just"/>
            <a:r>
              <a:rPr lang="es-ES" sz="1700" dirty="0"/>
              <a:t>La herencia (</a:t>
            </a:r>
            <a:r>
              <a:rPr lang="es-ES" sz="1700" dirty="0">
                <a:hlinkClick r:id="rId2" tooltip="Gen"/>
              </a:rPr>
              <a:t>genética</a:t>
            </a:r>
            <a:r>
              <a:rPr lang="es-ES" sz="1700" dirty="0"/>
              <a:t>)</a:t>
            </a:r>
          </a:p>
          <a:p>
            <a:pPr algn="just"/>
            <a:r>
              <a:rPr lang="es-ES" sz="1700" dirty="0"/>
              <a:t>La </a:t>
            </a:r>
            <a:r>
              <a:rPr lang="es-ES" sz="1700" dirty="0">
                <a:hlinkClick r:id="rId3" tooltip="Edad"/>
              </a:rPr>
              <a:t>edad</a:t>
            </a:r>
            <a:r>
              <a:rPr lang="es-ES" sz="1700" dirty="0"/>
              <a:t> (a menor edad más flexibilidad)</a:t>
            </a:r>
          </a:p>
          <a:p>
            <a:pPr algn="just"/>
            <a:r>
              <a:rPr lang="es-ES" sz="1700" dirty="0"/>
              <a:t>El tipo de trabajo habitual (posturas)</a:t>
            </a:r>
          </a:p>
          <a:p>
            <a:pPr algn="just"/>
            <a:r>
              <a:rPr lang="es-ES" sz="1700" dirty="0"/>
              <a:t>La hora del día (por la mañana es peor que a lo largo del día)</a:t>
            </a:r>
          </a:p>
          <a:p>
            <a:pPr algn="just"/>
            <a:r>
              <a:rPr lang="es-ES" sz="1700" dirty="0"/>
              <a:t>La temperatura ambiente y la temperatura muscular (a más temperatura, mayor flexibilidad)</a:t>
            </a:r>
          </a:p>
          <a:p>
            <a:pPr algn="just"/>
            <a:r>
              <a:rPr lang="es-ES" sz="1700" dirty="0"/>
              <a:t>El grado de cansancio muscular</a:t>
            </a:r>
          </a:p>
          <a:p>
            <a:pPr algn="just"/>
            <a:r>
              <a:rPr lang="es-ES" sz="1700" dirty="0"/>
              <a:t>El grado de flexibilidad trabajado a lo largo de los años</a:t>
            </a:r>
          </a:p>
          <a:p>
            <a:pPr marL="0" indent="0" algn="just">
              <a:buNone/>
            </a:pPr>
            <a:r>
              <a:rPr lang="es-ES" sz="1700" dirty="0"/>
              <a:t>Por norma general las mujeres suelen tener más flexibilidad que los hombres por razones fisiológicas.</a:t>
            </a:r>
          </a:p>
          <a:p>
            <a:pPr marL="0" indent="0">
              <a:buNone/>
            </a:pPr>
            <a:endParaRPr lang="es-ES" sz="1800" dirty="0"/>
          </a:p>
        </p:txBody>
      </p:sp>
    </p:spTree>
    <p:extLst>
      <p:ext uri="{BB962C8B-B14F-4D97-AF65-F5344CB8AC3E}">
        <p14:creationId xmlns:p14="http://schemas.microsoft.com/office/powerpoint/2010/main" val="389515777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556792"/>
            <a:ext cx="8229600" cy="4525963"/>
          </a:xfrm>
        </p:spPr>
        <p:txBody>
          <a:bodyPr>
            <a:normAutofit fontScale="92500" lnSpcReduction="10000"/>
          </a:bodyPr>
          <a:lstStyle/>
          <a:p>
            <a:pPr marL="0" indent="0" algn="just">
              <a:buNone/>
            </a:pPr>
            <a:r>
              <a:rPr lang="es-ES" sz="1800" dirty="0" smtClean="0">
                <a:solidFill>
                  <a:srgbClr val="FF0000"/>
                </a:solidFill>
              </a:rPr>
              <a:t>CRECIMIENTO DE LOS MÚSCULOS</a:t>
            </a:r>
            <a:r>
              <a:rPr lang="es-ES" sz="1800" dirty="0" smtClean="0"/>
              <a:t>:</a:t>
            </a:r>
          </a:p>
          <a:p>
            <a:pPr marL="0" indent="0" algn="just">
              <a:buNone/>
            </a:pPr>
            <a:r>
              <a:rPr lang="es-ES" sz="1600" dirty="0"/>
              <a:t>Dado que los músculos que pasan por el crecimiento en tamaño pero no en longitud , cuando un músculo crece a través de su </a:t>
            </a:r>
            <a:r>
              <a:rPr lang="es-ES" sz="1600" dirty="0">
                <a:hlinkClick r:id="rId2" tooltip="Hipertrofia muscular"/>
              </a:rPr>
              <a:t>hipertrofia muscular</a:t>
            </a:r>
            <a:r>
              <a:rPr lang="es-ES" sz="1600" dirty="0"/>
              <a:t> el grupo muscular del lado opuesto (el antagonista) se tiene que alargar, y la flexibilidad absoluta es el término para describir un músculo de longitud, en sí misma, donde relativa flexibilidad es la flexibilidad de un conjunto, en comparación con sus antagonistas movimiento</a:t>
            </a:r>
            <a:r>
              <a:rPr lang="es-ES" sz="1600" dirty="0" smtClean="0"/>
              <a:t>.</a:t>
            </a:r>
          </a:p>
          <a:p>
            <a:pPr marL="0" indent="0" algn="just">
              <a:buNone/>
            </a:pPr>
            <a:endParaRPr lang="es-ES" sz="1600" dirty="0"/>
          </a:p>
          <a:p>
            <a:pPr marL="0" indent="0" algn="just">
              <a:buNone/>
            </a:pPr>
            <a:r>
              <a:rPr lang="es-ES" sz="1800" dirty="0" smtClean="0"/>
              <a:t>PRÁCTICA:</a:t>
            </a:r>
          </a:p>
          <a:p>
            <a:pPr algn="just"/>
            <a:r>
              <a:rPr lang="es-ES" sz="1700" b="1" dirty="0"/>
              <a:t>El método estático pasivo</a:t>
            </a:r>
            <a:r>
              <a:rPr lang="es-ES" sz="1700" dirty="0"/>
              <a:t> Es la forma de trabajar la flexibilidad más utilizada, gracias a su sencillez y mínimo riesgo. El músculo se estira hasta su máximo sin que se produzca dolor. El estiramiento pasivo consiste en colocarse en una posición y mantenerla con ayuda de otra parte del cuerpo, de una asistente o de algún aparato</a:t>
            </a:r>
          </a:p>
          <a:p>
            <a:pPr algn="just"/>
            <a:r>
              <a:rPr lang="es-ES" sz="1700" b="1" dirty="0"/>
              <a:t>El método estático activo</a:t>
            </a:r>
            <a:r>
              <a:rPr lang="es-ES" sz="1700" dirty="0"/>
              <a:t> La eficacia midiendo en tiempo empleado y resultados supera al anterior, pero requiere de mayor esfuerzo y concentración. También aumentan los riesgos. La forma general de trabajo es: se estira un músculo hasta su tope, una vez en esta posición el antagonista intenta recuperar la posición inicial mediante una contracción isométrica de unos segundos, mientras continua la fuerza, ya de un compañero o del propio sujeto, para buscar un nuevo tope de elongación.</a:t>
            </a:r>
          </a:p>
          <a:p>
            <a:pPr marL="0" indent="0">
              <a:buNone/>
            </a:pPr>
            <a:endParaRPr lang="es-ES" sz="1700" dirty="0"/>
          </a:p>
        </p:txBody>
      </p:sp>
    </p:spTree>
    <p:extLst>
      <p:ext uri="{BB962C8B-B14F-4D97-AF65-F5344CB8AC3E}">
        <p14:creationId xmlns:p14="http://schemas.microsoft.com/office/powerpoint/2010/main" val="972561694"/>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just"/>
            <a:r>
              <a:rPr lang="es-ES" sz="1700" b="1" dirty="0"/>
              <a:t>El FNP o método de facilitación neuromuscular propioceptiva</a:t>
            </a:r>
            <a:r>
              <a:rPr lang="es-ES" sz="1700" dirty="0"/>
              <a:t> Es la manera más eficaz teniendo en cuenta el tiempo empleado, pero también es la más dificultosa y exigente, además necesita de un profesional o un compañero preparado. Se estira un músculo hasta su tope, una vez en esta posición el antagonista intenta recuperar la posición inicial mediante una contracción isométrica de unos segundos, el compañero o una pared impide que el movimiento, luego el músculo que se estira se relaja, pero sin perder la elongación (posición de estiramiento), para nuevamente intentar una máxima elongación del músculo que estamos estirando. También es llamado el método basado en la contracción-estiramiento, en el que se realiza una contracción isométrica durante 6-8 segundos y más tarde se realiza un estiramiento, consiguiendo mayor amplitud en el movimiento. El </a:t>
            </a:r>
            <a:r>
              <a:rPr lang="es-ES" sz="1700" dirty="0" smtClean="0"/>
              <a:t>ejercicio debe realizarse </a:t>
            </a:r>
            <a:r>
              <a:rPr lang="es-ES" sz="1700" dirty="0"/>
              <a:t>repitiéndolo de 8-10 segundos y de 3 a 5 veces</a:t>
            </a:r>
            <a:r>
              <a:rPr lang="es-ES" sz="1700" dirty="0" smtClean="0"/>
              <a:t>.</a:t>
            </a:r>
          </a:p>
          <a:p>
            <a:pPr algn="just"/>
            <a:endParaRPr lang="es-ES" sz="1700" dirty="0"/>
          </a:p>
          <a:p>
            <a:pPr algn="just"/>
            <a:r>
              <a:rPr lang="es-ES" sz="1700" b="1" dirty="0"/>
              <a:t>El método balístico</a:t>
            </a:r>
            <a:r>
              <a:rPr lang="es-ES" sz="1700" dirty="0"/>
              <a:t> Es la forma desechada por su poca eficacia y su alto riesgo de lesión. Su forma básica de realización es con un movimiento ejercido por fuerzas </a:t>
            </a:r>
            <a:r>
              <a:rPr lang="es-ES" sz="1700" dirty="0" smtClean="0"/>
              <a:t>, </a:t>
            </a:r>
            <a:r>
              <a:rPr lang="es-ES" sz="1700" dirty="0"/>
              <a:t>en el cual se lleva una articulación a su máximo de estiramiento, repitiendo el proceso un número determinado de veces. En resumidas cuentas por las siguientes razones: Al ser el estiramiento del músculo muy rápido, este no cuenta con el tiempo necesario para adaptarse a esta nueva elongación y en cambio se fuerza las partes menos flexibles de las que componen una articulación. La propia fisiología del músculo cuando se le impone una elongación repentina responde reflejamente con una contracción involuntaria. Esto produce un aumento de la tensión en el músculo, haciendo muy difícil la mejora del rango de movimiento y disminuyendo la pérdida de flexibilidad.</a:t>
            </a:r>
          </a:p>
          <a:p>
            <a:endParaRPr lang="es-ES" sz="1700" dirty="0"/>
          </a:p>
        </p:txBody>
      </p:sp>
    </p:spTree>
    <p:extLst>
      <p:ext uri="{BB962C8B-B14F-4D97-AF65-F5344CB8AC3E}">
        <p14:creationId xmlns:p14="http://schemas.microsoft.com/office/powerpoint/2010/main" val="6087474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772816"/>
            <a:ext cx="4752528" cy="2985715"/>
          </a:xfrm>
        </p:spPr>
      </p:pic>
    </p:spTree>
    <p:extLst>
      <p:ext uri="{BB962C8B-B14F-4D97-AF65-F5344CB8AC3E}">
        <p14:creationId xmlns:p14="http://schemas.microsoft.com/office/powerpoint/2010/main" val="388625076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Alta costura">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TotalTime>
  <Words>2209</Words>
  <Application>Microsoft Office PowerPoint</Application>
  <PresentationFormat>Presentación en pantalla (4:3)</PresentationFormat>
  <Paragraphs>133</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EL DEPORTE Y SUS PREPARACIONES        IÑIGO MONTES PRADA 6ºB</vt:lpstr>
      <vt:lpstr>ÍNDICE</vt:lpstr>
      <vt:lpstr>1. EL CALENTAMIENTO EN LA PRÁCTICA DEPORTIVA</vt:lpstr>
      <vt:lpstr>Presentación de PowerPoint</vt:lpstr>
      <vt:lpstr>Presentación de PowerPoint</vt:lpstr>
      <vt:lpstr>Presentación de PowerPoint</vt:lpstr>
      <vt:lpstr>2. DEPORTES DE FUERZA Y ALGÚN/A DEPORTISTA CONOCIDO/A</vt:lpstr>
      <vt:lpstr>Presentación de PowerPoint</vt:lpstr>
      <vt:lpstr>Presentación de PowerPoint</vt:lpstr>
      <vt:lpstr>3. ESTIRAMIENTOS Y FLEXIBILIDAD</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DEPORTE Y SUS PREPARACIONES</dc:title>
  <dc:creator>JLM</dc:creator>
  <cp:lastModifiedBy>JLM</cp:lastModifiedBy>
  <cp:revision>50</cp:revision>
  <dcterms:created xsi:type="dcterms:W3CDTF">2016-12-03T09:41:52Z</dcterms:created>
  <dcterms:modified xsi:type="dcterms:W3CDTF">2016-12-10T13:59:52Z</dcterms:modified>
</cp:coreProperties>
</file>